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83" r:id="rId2"/>
    <p:sldId id="332" r:id="rId3"/>
    <p:sldId id="302" r:id="rId4"/>
    <p:sldId id="307" r:id="rId5"/>
    <p:sldId id="308" r:id="rId6"/>
    <p:sldId id="319" r:id="rId7"/>
    <p:sldId id="320" r:id="rId8"/>
    <p:sldId id="321" r:id="rId9"/>
    <p:sldId id="303" r:id="rId10"/>
    <p:sldId id="309" r:id="rId11"/>
    <p:sldId id="310" r:id="rId12"/>
    <p:sldId id="311" r:id="rId13"/>
    <p:sldId id="324" r:id="rId14"/>
    <p:sldId id="322" r:id="rId15"/>
    <p:sldId id="325" r:id="rId16"/>
    <p:sldId id="304" r:id="rId17"/>
    <p:sldId id="296" r:id="rId18"/>
    <p:sldId id="297" r:id="rId19"/>
    <p:sldId id="298" r:id="rId20"/>
    <p:sldId id="299" r:id="rId21"/>
    <p:sldId id="305" r:id="rId22"/>
    <p:sldId id="312" r:id="rId23"/>
    <p:sldId id="300" r:id="rId24"/>
    <p:sldId id="313" r:id="rId25"/>
    <p:sldId id="315" r:id="rId26"/>
    <p:sldId id="314" r:id="rId27"/>
    <p:sldId id="327" r:id="rId28"/>
    <p:sldId id="331" r:id="rId29"/>
    <p:sldId id="334" r:id="rId30"/>
    <p:sldId id="288" r:id="rId31"/>
  </p:sldIdLst>
  <p:sldSz cx="9144000" cy="5143500" type="screen16x9"/>
  <p:notesSz cx="6858000" cy="9144000"/>
  <p:custDataLst>
    <p:tags r:id="rId34"/>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1"/>
    <a:srgbClr val="012741"/>
    <a:srgbClr val="FFFFFF"/>
    <a:srgbClr val="5CC6D8"/>
    <a:srgbClr val="FD9944"/>
    <a:srgbClr val="117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8578" autoAdjust="0"/>
  </p:normalViewPr>
  <p:slideViewPr>
    <p:cSldViewPr snapToGrid="0" showGuides="1">
      <p:cViewPr varScale="1">
        <p:scale>
          <a:sx n="102" d="100"/>
          <a:sy n="102" d="100"/>
        </p:scale>
        <p:origin x="898" y="82"/>
      </p:cViewPr>
      <p:guideLst>
        <p:guide orient="horz" pos="1620"/>
        <p:guide pos="2892"/>
      </p:guideLst>
    </p:cSldViewPr>
  </p:slideViewPr>
  <p:outlineViewPr>
    <p:cViewPr>
      <p:scale>
        <a:sx n="33" d="100"/>
        <a:sy n="33" d="100"/>
      </p:scale>
      <p:origin x="0" y="1368"/>
    </p:cViewPr>
  </p:outlineViewPr>
  <p:notesTextViewPr>
    <p:cViewPr>
      <p:scale>
        <a:sx n="1" d="1"/>
        <a:sy n="1" d="1"/>
      </p:scale>
      <p:origin x="0" y="0"/>
    </p:cViewPr>
  </p:notesTextViewPr>
  <p:sorterViewPr>
    <p:cViewPr>
      <p:scale>
        <a:sx n="100" d="100"/>
        <a:sy n="100" d="100"/>
      </p:scale>
      <p:origin x="0" y="8604"/>
    </p:cViewPr>
  </p:sorterViewPr>
  <p:notesViewPr>
    <p:cSldViewPr snapToGrid="0" showGuides="1">
      <p:cViewPr varScale="1">
        <p:scale>
          <a:sx n="49" d="100"/>
          <a:sy n="49" d="100"/>
        </p:scale>
        <p:origin x="-2204"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990E42-7B42-45A9-9B66-C8D11DC21A27}" type="datetimeFigureOut">
              <a:rPr lang="zh-CN" altLang="en-US" smtClean="0"/>
              <a:t>2018/12/27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AD881-6EDE-4A51-9144-5F81F6A8B5F5}" type="slidenum">
              <a:rPr lang="zh-CN" altLang="en-US" smtClean="0"/>
              <a:t>‹#›</a:t>
            </a:fld>
            <a:endParaRPr lang="zh-CN" altLang="en-US"/>
          </a:p>
        </p:txBody>
      </p:sp>
    </p:spTree>
    <p:extLst>
      <p:ext uri="{BB962C8B-B14F-4D97-AF65-F5344CB8AC3E}">
        <p14:creationId xmlns:p14="http://schemas.microsoft.com/office/powerpoint/2010/main" val="176977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03F36-9AB4-4098-97E7-0DF6C5821AAA}" type="datetimeFigureOut">
              <a:rPr lang="zh-CN" altLang="en-US" smtClean="0"/>
              <a:t>2018/12/27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E2AFA-C8F0-4A2D-A5E1-8FDFD9072966}" type="slidenum">
              <a:rPr lang="zh-CN" altLang="en-US" smtClean="0"/>
              <a:t>‹#›</a:t>
            </a:fld>
            <a:endParaRPr lang="zh-CN" altLang="en-US"/>
          </a:p>
        </p:txBody>
      </p:sp>
    </p:spTree>
    <p:extLst>
      <p:ext uri="{BB962C8B-B14F-4D97-AF65-F5344CB8AC3E}">
        <p14:creationId xmlns:p14="http://schemas.microsoft.com/office/powerpoint/2010/main" val="125734541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1</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首页</a:t>
            </a:r>
            <a:r>
              <a:rPr lang="en-US" altLang="zh-CN" dirty="0" smtClean="0"/>
              <a:t>: </a:t>
            </a:r>
            <a:endParaRPr lang="zh-CN" altLang="en-US" dirty="0" smtClean="0"/>
          </a:p>
          <a:p>
            <a:pPr marL="457200" lvl="0" indent="-298450" algn="l" rtl="0">
              <a:spcBef>
                <a:spcPts val="0"/>
              </a:spcBef>
              <a:spcAft>
                <a:spcPts val="0"/>
              </a:spcAft>
              <a:buSzPts val="1100"/>
              <a:buAutoNum type="arabicPeriod"/>
            </a:pPr>
            <a:r>
              <a:rPr lang="zh-CN" altLang="en-US" dirty="0" smtClean="0">
                <a:solidFill>
                  <a:schemeClr val="dk1"/>
                </a:solidFill>
              </a:rPr>
              <a:t>使用组件化的开发方法</a:t>
            </a:r>
            <a:r>
              <a:rPr lang="en-US" altLang="zh-CN" dirty="0" smtClean="0">
                <a:solidFill>
                  <a:schemeClr val="dk1"/>
                </a:solidFill>
              </a:rPr>
              <a:t>, task</a:t>
            </a:r>
            <a:r>
              <a:rPr lang="zh-CN" altLang="en-US" dirty="0" smtClean="0">
                <a:solidFill>
                  <a:schemeClr val="dk1"/>
                </a:solidFill>
              </a:rPr>
              <a:t>组件</a:t>
            </a:r>
            <a:endParaRPr lang="zh-CN" altLang="en-US" dirty="0" smtClean="0"/>
          </a:p>
          <a:p>
            <a:pPr marL="457200" lvl="0" indent="-298450" algn="l" rtl="0">
              <a:spcBef>
                <a:spcPts val="0"/>
              </a:spcBef>
              <a:spcAft>
                <a:spcPts val="0"/>
              </a:spcAft>
              <a:buSzPts val="1100"/>
              <a:buAutoNum type="arabicPeriod"/>
            </a:pPr>
            <a:r>
              <a:rPr lang="zh-CN" altLang="en-US" dirty="0" smtClean="0"/>
              <a:t>任务的排序功能</a:t>
            </a:r>
          </a:p>
          <a:p>
            <a:pPr marL="457200" lvl="0" indent="-298450" algn="l" rtl="0">
              <a:spcBef>
                <a:spcPts val="0"/>
              </a:spcBef>
              <a:spcAft>
                <a:spcPts val="0"/>
              </a:spcAft>
              <a:buSzPts val="1100"/>
              <a:buAutoNum type="arabicPeriod"/>
            </a:pPr>
            <a:r>
              <a:rPr lang="zh-CN" altLang="en-US" dirty="0" smtClean="0"/>
              <a:t>排序栏以及发布按钮的滚动动画</a:t>
            </a:r>
          </a:p>
          <a:p>
            <a:pPr marL="457200" lvl="0" indent="-298450" algn="l" rtl="0">
              <a:spcBef>
                <a:spcPts val="0"/>
              </a:spcBef>
              <a:spcAft>
                <a:spcPts val="0"/>
              </a:spcAft>
              <a:buSzPts val="1100"/>
              <a:buAutoNum type="arabicPeriod"/>
            </a:pPr>
            <a:r>
              <a:rPr lang="zh-CN" altLang="en-US" dirty="0" smtClean="0"/>
              <a:t>图片的加载优化 </a:t>
            </a:r>
            <a:r>
              <a:rPr lang="en-US" altLang="zh-CN" dirty="0" smtClean="0"/>
              <a:t>(lazy-load)</a:t>
            </a:r>
            <a:endParaRPr lang="zh-CN" altLang="en-US" dirty="0" smtClean="0"/>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发布页面</a:t>
            </a:r>
            <a:r>
              <a:rPr lang="en-US" altLang="zh-CN" dirty="0" smtClean="0"/>
              <a:t>:</a:t>
            </a:r>
            <a:endParaRPr lang="zh-CN" altLang="en-US" dirty="0" smtClean="0"/>
          </a:p>
          <a:p>
            <a:pPr marL="457200" lvl="0" indent="-298450" algn="l" rtl="0">
              <a:spcBef>
                <a:spcPts val="0"/>
              </a:spcBef>
              <a:spcAft>
                <a:spcPts val="0"/>
              </a:spcAft>
              <a:buSzPts val="1100"/>
              <a:buAutoNum type="arabicPeriod"/>
            </a:pPr>
            <a:r>
              <a:rPr lang="zh-CN" altLang="en-US" dirty="0" smtClean="0"/>
              <a:t>使用</a:t>
            </a:r>
            <a:r>
              <a:rPr lang="en-US" altLang="zh-CN" dirty="0" err="1" smtClean="0"/>
              <a:t>wx</a:t>
            </a:r>
            <a:r>
              <a:rPr lang="zh-CN" altLang="en-US" dirty="0" smtClean="0"/>
              <a:t>提供的</a:t>
            </a:r>
            <a:r>
              <a:rPr lang="en-US" altLang="zh-CN" dirty="0" err="1" smtClean="0"/>
              <a:t>api</a:t>
            </a:r>
            <a:r>
              <a:rPr lang="zh-CN" altLang="en-US" dirty="0" smtClean="0"/>
              <a:t>进行地点</a:t>
            </a:r>
            <a:r>
              <a:rPr lang="en-US" altLang="zh-CN" dirty="0" smtClean="0"/>
              <a:t>, </a:t>
            </a:r>
            <a:r>
              <a:rPr lang="zh-CN" altLang="en-US" dirty="0" smtClean="0"/>
              <a:t>日期</a:t>
            </a:r>
            <a:r>
              <a:rPr lang="en-US" altLang="zh-CN" dirty="0" smtClean="0"/>
              <a:t>, </a:t>
            </a:r>
            <a:r>
              <a:rPr lang="zh-CN" altLang="en-US" dirty="0" smtClean="0"/>
              <a:t>时间的选择</a:t>
            </a:r>
          </a:p>
          <a:p>
            <a:pPr marL="457200" lvl="0" indent="-298450" algn="l" rtl="0">
              <a:spcBef>
                <a:spcPts val="0"/>
              </a:spcBef>
              <a:spcAft>
                <a:spcPts val="0"/>
              </a:spcAft>
              <a:buSzPts val="1100"/>
              <a:buAutoNum type="arabicPeriod"/>
            </a:pPr>
            <a:r>
              <a:rPr lang="zh-CN" altLang="en-US" dirty="0" smtClean="0"/>
              <a:t>对于表单的简单检验</a:t>
            </a:r>
          </a:p>
          <a:p>
            <a:endParaRPr lang="zh-CN" altLang="en-US" dirty="0"/>
          </a:p>
        </p:txBody>
      </p:sp>
      <p:sp>
        <p:nvSpPr>
          <p:cNvPr id="4" name="灯片编号占位符 3"/>
          <p:cNvSpPr>
            <a:spLocks noGrp="1"/>
          </p:cNvSpPr>
          <p:nvPr>
            <p:ph type="sldNum" sz="quarter" idx="10"/>
          </p:nvPr>
        </p:nvSpPr>
        <p:spPr/>
        <p:txBody>
          <a:bodyPr/>
          <a:lstStyle/>
          <a:p>
            <a:fld id="{94F5A01E-76EE-4FE1-8F44-AD01118F2EA0}" type="slidenum">
              <a:rPr lang="zh-CN" altLang="en-US" smtClean="0"/>
              <a:t>10</a:t>
            </a:fld>
            <a:endParaRPr lang="zh-CN" altLang="en-US"/>
          </a:p>
        </p:txBody>
      </p:sp>
    </p:spTree>
    <p:extLst>
      <p:ext uri="{BB962C8B-B14F-4D97-AF65-F5344CB8AC3E}">
        <p14:creationId xmlns:p14="http://schemas.microsoft.com/office/powerpoint/2010/main" val="414211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接受任务页面</a:t>
            </a:r>
            <a:r>
              <a:rPr lang="en-US" altLang="zh-CN" dirty="0" smtClean="0"/>
              <a:t>: </a:t>
            </a:r>
            <a:r>
              <a:rPr lang="zh-CN" altLang="en-US" dirty="0" smtClean="0">
                <a:solidFill>
                  <a:schemeClr val="dk1"/>
                </a:solidFill>
              </a:rPr>
              <a:t>使用组件化的开发方法</a:t>
            </a:r>
            <a:r>
              <a:rPr lang="en-US" altLang="zh-CN" dirty="0" smtClean="0">
                <a:solidFill>
                  <a:schemeClr val="dk1"/>
                </a:solidFill>
              </a:rPr>
              <a:t>, </a:t>
            </a:r>
            <a:r>
              <a:rPr lang="zh-CN" altLang="en-US" dirty="0" smtClean="0"/>
              <a:t>显示已接受的任务</a:t>
            </a:r>
            <a:r>
              <a:rPr lang="en-US" altLang="zh-CN" dirty="0" smtClean="0"/>
              <a:t>, </a:t>
            </a:r>
            <a:r>
              <a:rPr lang="zh-CN" altLang="en-US" dirty="0" smtClean="0"/>
              <a:t>并且显示任务的剩余时间</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关注任务页面</a:t>
            </a:r>
            <a:r>
              <a:rPr lang="en-US" altLang="zh-CN" dirty="0" smtClean="0"/>
              <a:t>: </a:t>
            </a:r>
            <a:r>
              <a:rPr lang="zh-CN" altLang="en-US" dirty="0" smtClean="0"/>
              <a:t>使用</a:t>
            </a:r>
            <a:r>
              <a:rPr lang="zh-CN" altLang="en-US" dirty="0" smtClean="0">
                <a:solidFill>
                  <a:schemeClr val="dk1"/>
                </a:solidFill>
              </a:rPr>
              <a:t>组件化的开发方法</a:t>
            </a:r>
            <a:r>
              <a:rPr lang="en-US" altLang="zh-CN" dirty="0" smtClean="0"/>
              <a:t>, </a:t>
            </a:r>
            <a:r>
              <a:rPr lang="zh-CN" altLang="en-US" dirty="0" smtClean="0"/>
              <a:t>按照发布的时间顺序排列好友发布的任务</a:t>
            </a:r>
          </a:p>
          <a:p>
            <a:pPr marL="0" lvl="0" indent="0" algn="l" rtl="0">
              <a:spcBef>
                <a:spcPts val="0"/>
              </a:spcBef>
              <a:spcAft>
                <a:spcPts val="0"/>
              </a:spcAft>
              <a:buNone/>
            </a:pPr>
            <a:endParaRPr lang="zh-CN" altLang="en-US" dirty="0" smtClean="0"/>
          </a:p>
          <a:p>
            <a:pPr marL="0" lvl="0" indent="0" algn="l" rtl="0">
              <a:spcBef>
                <a:spcPts val="0"/>
              </a:spcBef>
              <a:spcAft>
                <a:spcPts val="0"/>
              </a:spcAft>
              <a:buNone/>
            </a:pPr>
            <a:r>
              <a:rPr lang="zh-CN" altLang="en-US" dirty="0" smtClean="0"/>
              <a:t>好友页面</a:t>
            </a:r>
            <a:r>
              <a:rPr lang="en-US" altLang="zh-CN" dirty="0" smtClean="0"/>
              <a:t>: </a:t>
            </a:r>
            <a:r>
              <a:rPr lang="zh-CN" altLang="en-US" dirty="0" smtClean="0"/>
              <a:t>可以对好友进行取消关注</a:t>
            </a:r>
          </a:p>
        </p:txBody>
      </p:sp>
      <p:sp>
        <p:nvSpPr>
          <p:cNvPr id="4" name="灯片编号占位符 3"/>
          <p:cNvSpPr>
            <a:spLocks noGrp="1"/>
          </p:cNvSpPr>
          <p:nvPr>
            <p:ph type="sldNum" sz="quarter" idx="10"/>
          </p:nvPr>
        </p:nvSpPr>
        <p:spPr/>
        <p:txBody>
          <a:bodyPr/>
          <a:lstStyle/>
          <a:p>
            <a:fld id="{94F5A01E-76EE-4FE1-8F44-AD01118F2EA0}" type="slidenum">
              <a:rPr lang="zh-CN" altLang="en-US" smtClean="0"/>
              <a:t>11</a:t>
            </a:fld>
            <a:endParaRPr lang="zh-CN" altLang="en-US"/>
          </a:p>
        </p:txBody>
      </p:sp>
    </p:spTree>
    <p:extLst>
      <p:ext uri="{BB962C8B-B14F-4D97-AF65-F5344CB8AC3E}">
        <p14:creationId xmlns:p14="http://schemas.microsoft.com/office/powerpoint/2010/main" val="23756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12</a:t>
            </a:fld>
            <a:endParaRPr lang="id-ID"/>
          </a:p>
        </p:txBody>
      </p:sp>
    </p:spTree>
    <p:extLst>
      <p:ext uri="{BB962C8B-B14F-4D97-AF65-F5344CB8AC3E}">
        <p14:creationId xmlns:p14="http://schemas.microsoft.com/office/powerpoint/2010/main" val="753067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13</a:t>
            </a:fld>
            <a:endParaRPr lang="zh-CN" altLang="en-US"/>
          </a:p>
        </p:txBody>
      </p:sp>
    </p:spTree>
    <p:extLst>
      <p:ext uri="{BB962C8B-B14F-4D97-AF65-F5344CB8AC3E}">
        <p14:creationId xmlns:p14="http://schemas.microsoft.com/office/powerpoint/2010/main" val="255556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bdb09f3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bdb09f3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t>个人信息页面</a:t>
            </a:r>
            <a:endParaRPr dirty="0"/>
          </a:p>
        </p:txBody>
      </p:sp>
    </p:spTree>
    <p:extLst>
      <p:ext uri="{BB962C8B-B14F-4D97-AF65-F5344CB8AC3E}">
        <p14:creationId xmlns:p14="http://schemas.microsoft.com/office/powerpoint/2010/main" val="3311675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15</a:t>
            </a:fld>
            <a:endParaRPr lang="id-ID"/>
          </a:p>
        </p:txBody>
      </p:sp>
    </p:spTree>
    <p:extLst>
      <p:ext uri="{BB962C8B-B14F-4D97-AF65-F5344CB8AC3E}">
        <p14:creationId xmlns:p14="http://schemas.microsoft.com/office/powerpoint/2010/main" val="260549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16</a:t>
            </a:fld>
            <a:endParaRPr lang="zh-CN" altLang="en-US"/>
          </a:p>
        </p:txBody>
      </p:sp>
    </p:spTree>
    <p:extLst>
      <p:ext uri="{BB962C8B-B14F-4D97-AF65-F5344CB8AC3E}">
        <p14:creationId xmlns:p14="http://schemas.microsoft.com/office/powerpoint/2010/main" val="3012751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a:t>
            </a:r>
            <a:r>
              <a:rPr lang="en-US" altLang="zh-CN" dirty="0"/>
              <a:t>25</a:t>
            </a:r>
            <a:r>
              <a:rPr lang="zh-CN" altLang="en-US" dirty="0"/>
              <a:t>条接口，涵盖了前端</a:t>
            </a:r>
            <a:r>
              <a:rPr lang="en-US" altLang="zh-CN" dirty="0"/>
              <a:t>4</a:t>
            </a:r>
            <a:r>
              <a:rPr lang="zh-CN" altLang="en-US" dirty="0"/>
              <a:t>个页面所有数据请求</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17</a:t>
            </a:fld>
            <a:endParaRPr lang="zh-CN" altLang="en-US"/>
          </a:p>
        </p:txBody>
      </p:sp>
    </p:spTree>
    <p:extLst>
      <p:ext uri="{BB962C8B-B14F-4D97-AF65-F5344CB8AC3E}">
        <p14:creationId xmlns:p14="http://schemas.microsoft.com/office/powerpoint/2010/main" val="198075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（可以换成数据库</a:t>
            </a:r>
            <a:r>
              <a:rPr lang="en-US" altLang="zh-CN" dirty="0"/>
              <a:t>ER</a:t>
            </a:r>
            <a:r>
              <a:rPr lang="zh-CN" altLang="en-US" dirty="0"/>
              <a:t>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共</a:t>
            </a:r>
            <a:r>
              <a:rPr lang="en-US" altLang="zh-CN" dirty="0"/>
              <a:t>6</a:t>
            </a:r>
            <a:r>
              <a:rPr lang="zh-CN" altLang="en-US" dirty="0"/>
              <a:t>张表，符合数据库第三范式</a:t>
            </a:r>
            <a:endParaRPr lang="en-US" altLang="zh-CN"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18</a:t>
            </a:fld>
            <a:endParaRPr lang="zh-CN" altLang="en-US"/>
          </a:p>
        </p:txBody>
      </p:sp>
    </p:spTree>
    <p:extLst>
      <p:ext uri="{BB962C8B-B14F-4D97-AF65-F5344CB8AC3E}">
        <p14:creationId xmlns:p14="http://schemas.microsoft.com/office/powerpoint/2010/main" val="1775491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19</a:t>
            </a:fld>
            <a:endParaRPr lang="zh-CN" altLang="en-US"/>
          </a:p>
        </p:txBody>
      </p:sp>
    </p:spTree>
    <p:extLst>
      <p:ext uri="{BB962C8B-B14F-4D97-AF65-F5344CB8AC3E}">
        <p14:creationId xmlns:p14="http://schemas.microsoft.com/office/powerpoint/2010/main" val="1866766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a:t>
            </a:fld>
            <a:endParaRPr lang="zh-CN" altLang="en-US"/>
          </a:p>
        </p:txBody>
      </p:sp>
    </p:spTree>
    <p:extLst>
      <p:ext uri="{BB962C8B-B14F-4D97-AF65-F5344CB8AC3E}">
        <p14:creationId xmlns:p14="http://schemas.microsoft.com/office/powerpoint/2010/main" val="244138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软件架构师放在首位的，是对于需求的理解</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20</a:t>
            </a:fld>
            <a:endParaRPr lang="zh-CN" altLang="en-US"/>
          </a:p>
        </p:txBody>
      </p:sp>
    </p:spTree>
    <p:extLst>
      <p:ext uri="{BB962C8B-B14F-4D97-AF65-F5344CB8AC3E}">
        <p14:creationId xmlns:p14="http://schemas.microsoft.com/office/powerpoint/2010/main" val="223227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21</a:t>
            </a:fld>
            <a:endParaRPr lang="zh-CN" altLang="en-US"/>
          </a:p>
        </p:txBody>
      </p:sp>
    </p:spTree>
    <p:extLst>
      <p:ext uri="{BB962C8B-B14F-4D97-AF65-F5344CB8AC3E}">
        <p14:creationId xmlns:p14="http://schemas.microsoft.com/office/powerpoint/2010/main" val="84268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95DCD-EFCC-4862-B595-0A233B6EF921}" type="slidenum">
              <a:rPr lang="zh-CN" altLang="en-US" smtClean="0"/>
              <a:t>22</a:t>
            </a:fld>
            <a:endParaRPr lang="zh-CN" altLang="en-US"/>
          </a:p>
        </p:txBody>
      </p:sp>
    </p:spTree>
    <p:extLst>
      <p:ext uri="{BB962C8B-B14F-4D97-AF65-F5344CB8AC3E}">
        <p14:creationId xmlns:p14="http://schemas.microsoft.com/office/powerpoint/2010/main" val="114386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Flask</a:t>
            </a:r>
            <a:r>
              <a:rPr lang="zh-CN" altLang="en-US" dirty="0" smtClean="0"/>
              <a:t>：基于</a:t>
            </a:r>
            <a:r>
              <a:rPr lang="en-US" altLang="zh-CN" dirty="0" smtClean="0"/>
              <a:t>python</a:t>
            </a:r>
            <a:r>
              <a:rPr lang="zh-CN" altLang="en-US" dirty="0" smtClean="0"/>
              <a:t>的轻量级</a:t>
            </a:r>
            <a:r>
              <a:rPr lang="en-US" altLang="zh-CN" dirty="0" smtClean="0"/>
              <a:t>Web</a:t>
            </a:r>
            <a:r>
              <a:rPr lang="zh-CN" altLang="en-US" dirty="0" smtClean="0"/>
              <a:t>应用框架</a:t>
            </a:r>
            <a:endParaRPr lang="zh-CN" altLang="en-US" dirty="0"/>
          </a:p>
        </p:txBody>
      </p:sp>
      <p:sp>
        <p:nvSpPr>
          <p:cNvPr id="4" name="灯片编号占位符 3"/>
          <p:cNvSpPr>
            <a:spLocks noGrp="1"/>
          </p:cNvSpPr>
          <p:nvPr>
            <p:ph type="sldNum" sz="quarter" idx="5"/>
          </p:nvPr>
        </p:nvSpPr>
        <p:spPr/>
        <p:txBody>
          <a:bodyPr/>
          <a:lstStyle/>
          <a:p>
            <a:fld id="{7A92705F-3680-4169-975B-922F5EDF9498}" type="slidenum">
              <a:rPr lang="zh-CN" altLang="en-US" smtClean="0"/>
              <a:t>23</a:t>
            </a:fld>
            <a:endParaRPr lang="zh-CN" altLang="en-US"/>
          </a:p>
        </p:txBody>
      </p:sp>
    </p:spTree>
    <p:extLst>
      <p:ext uri="{BB962C8B-B14F-4D97-AF65-F5344CB8AC3E}">
        <p14:creationId xmlns:p14="http://schemas.microsoft.com/office/powerpoint/2010/main" val="420561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24</a:t>
            </a:fld>
            <a:endParaRPr lang="id-ID"/>
          </a:p>
        </p:txBody>
      </p:sp>
    </p:spTree>
    <p:extLst>
      <p:ext uri="{BB962C8B-B14F-4D97-AF65-F5344CB8AC3E}">
        <p14:creationId xmlns:p14="http://schemas.microsoft.com/office/powerpoint/2010/main" val="3200143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25</a:t>
            </a:fld>
            <a:endParaRPr lang="id-ID"/>
          </a:p>
        </p:txBody>
      </p:sp>
    </p:spTree>
    <p:extLst>
      <p:ext uri="{BB962C8B-B14F-4D97-AF65-F5344CB8AC3E}">
        <p14:creationId xmlns:p14="http://schemas.microsoft.com/office/powerpoint/2010/main" val="374590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C6A3E7-7B0A-43E6-AF50-B970C3A8BCF7}" type="slidenum">
              <a:rPr lang="id-ID" smtClean="0"/>
              <a:t>26</a:t>
            </a:fld>
            <a:endParaRPr lang="id-ID"/>
          </a:p>
        </p:txBody>
      </p:sp>
    </p:spTree>
    <p:extLst>
      <p:ext uri="{BB962C8B-B14F-4D97-AF65-F5344CB8AC3E}">
        <p14:creationId xmlns:p14="http://schemas.microsoft.com/office/powerpoint/2010/main" val="3262561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27</a:t>
            </a:fld>
            <a:endParaRPr lang="zh-CN" altLang="en-US"/>
          </a:p>
        </p:txBody>
      </p:sp>
    </p:spTree>
    <p:extLst>
      <p:ext uri="{BB962C8B-B14F-4D97-AF65-F5344CB8AC3E}">
        <p14:creationId xmlns:p14="http://schemas.microsoft.com/office/powerpoint/2010/main" val="77941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5795DCD-EFCC-4862-B595-0A233B6EF921}" type="slidenum">
              <a:rPr lang="zh-CN" altLang="en-US" smtClean="0"/>
              <a:t>28</a:t>
            </a:fld>
            <a:endParaRPr lang="zh-CN" altLang="en-US"/>
          </a:p>
        </p:txBody>
      </p:sp>
    </p:spTree>
    <p:extLst>
      <p:ext uri="{BB962C8B-B14F-4D97-AF65-F5344CB8AC3E}">
        <p14:creationId xmlns:p14="http://schemas.microsoft.com/office/powerpoint/2010/main" val="1293995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29</a:t>
            </a:fld>
            <a:endParaRPr lang="zh-CN" altLang="en-US"/>
          </a:p>
        </p:txBody>
      </p:sp>
    </p:spTree>
    <p:extLst>
      <p:ext uri="{BB962C8B-B14F-4D97-AF65-F5344CB8AC3E}">
        <p14:creationId xmlns:p14="http://schemas.microsoft.com/office/powerpoint/2010/main" val="54401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我是项目起始阶段的负责人，也就是负责需求工作，职能类似于产品经理。</a:t>
            </a:r>
            <a:endParaRPr kumimoji="1" lang="en-US" altLang="zh-CN" dirty="0" smtClean="0"/>
          </a:p>
          <a:p>
            <a:r>
              <a:rPr kumimoji="1" lang="zh-CN" altLang="en-US" dirty="0" smtClean="0"/>
              <a:t>我大概讲一下我们组处于初始确定需求阶段的时候，我们组做了什么以及我做了什么。</a:t>
            </a:r>
          </a:p>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3</a:t>
            </a:fld>
            <a:endParaRPr lang="zh-CN" altLang="en-US"/>
          </a:p>
        </p:txBody>
      </p:sp>
    </p:spTree>
    <p:extLst>
      <p:ext uri="{BB962C8B-B14F-4D97-AF65-F5344CB8AC3E}">
        <p14:creationId xmlns:p14="http://schemas.microsoft.com/office/powerpoint/2010/main" val="60040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DE2AFA-C8F0-4A2D-A5E1-8FDFD9072966}" type="slidenum">
              <a:rPr lang="zh-CN" altLang="en-US" smtClean="0"/>
              <a:t>30</a:t>
            </a:fld>
            <a:endParaRPr lang="zh-CN" altLang="en-US"/>
          </a:p>
        </p:txBody>
      </p:sp>
    </p:spTree>
    <p:extLst>
      <p:ext uri="{BB962C8B-B14F-4D97-AF65-F5344CB8AC3E}">
        <p14:creationId xmlns:p14="http://schemas.microsoft.com/office/powerpoint/2010/main" val="31034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起因：我们小组使用头脑风暴的方法在第一次小组组会中讨论出了若干需求，</a:t>
            </a:r>
            <a:endParaRPr kumimoji="1" lang="en-US" altLang="zh-CN" dirty="0" smtClean="0"/>
          </a:p>
          <a:p>
            <a:r>
              <a:rPr kumimoji="1" lang="zh-CN" altLang="en-US" dirty="0" smtClean="0"/>
              <a:t>左图并大致记录。因为是会议记录，所以不是全部需求记录，因为说的也很快，大部分需求记在了脑子里。</a:t>
            </a:r>
            <a:endParaRPr kumimoji="1" lang="en-US" altLang="zh-CN" dirty="0" smtClean="0"/>
          </a:p>
          <a:p>
            <a:endParaRPr kumimoji="1" lang="en-US" altLang="zh-CN" dirty="0" smtClean="0"/>
          </a:p>
          <a:p>
            <a:r>
              <a:rPr kumimoji="1" lang="zh-CN" altLang="en-US" dirty="0" smtClean="0"/>
              <a:t>工作：我将这小组会议记录的若干要求</a:t>
            </a:r>
            <a:r>
              <a:rPr kumimoji="1" lang="zh-CN" altLang="en-US" sz="1400" dirty="0" smtClean="0"/>
              <a:t>筛选、细化</a:t>
            </a:r>
            <a:r>
              <a:rPr kumimoji="1" lang="zh-CN" altLang="en-US" dirty="0" smtClean="0"/>
              <a:t>。</a:t>
            </a:r>
            <a:endParaRPr kumimoji="1" lang="en-US" altLang="zh-CN" dirty="0" smtClean="0"/>
          </a:p>
          <a:p>
            <a:r>
              <a:rPr kumimoji="1" lang="zh-CN" altLang="en-US" dirty="0" smtClean="0"/>
              <a:t>筛选标准与程序：首先，将主要功能筛选出来，比如收发任务，筛选任务，查看任务详情这种。</a:t>
            </a:r>
            <a:endParaRPr kumimoji="1" lang="en-US" altLang="zh-CN" dirty="0" smtClean="0"/>
          </a:p>
          <a:p>
            <a:r>
              <a:rPr kumimoji="1" lang="en-US" altLang="zh-CN" dirty="0" smtClean="0"/>
              <a:t>	</a:t>
            </a:r>
            <a:r>
              <a:rPr kumimoji="1" lang="zh-CN" altLang="en-US" dirty="0" smtClean="0"/>
              <a:t>     然后，根据我们小组负责技术同学的时间情况、和功能的实现难度来筛选出要做的非主要功能。什么是非主要功能，就是这些缺少也不会影响程序目的一些任务。比如：查看个人钱包，查看粉丝等等。因为我和一个负责技术的同学是一个寝室的，所以交流比较方便和直接。</a:t>
            </a:r>
            <a:endParaRPr kumimoji="1" lang="en-US" altLang="zh-CN" dirty="0" smtClean="0"/>
          </a:p>
          <a:p>
            <a:r>
              <a:rPr kumimoji="1" lang="zh-CN" altLang="en-US" dirty="0" smtClean="0"/>
              <a:t>基本上通过这两大块我确定了项目范围和需求范围。</a:t>
            </a:r>
            <a:endParaRPr kumimoji="1" lang="en-US" altLang="zh-CN" dirty="0" smtClean="0"/>
          </a:p>
          <a:p>
            <a:endParaRPr kumimoji="1" lang="en-US" altLang="zh-CN" dirty="0" smtClean="0"/>
          </a:p>
          <a:p>
            <a:r>
              <a:rPr kumimoji="1" lang="zh-CN" altLang="en-US" dirty="0" smtClean="0"/>
              <a:t>右边这个图就是初步的需求确认。</a:t>
            </a:r>
            <a:endParaRPr kumimoji="1" lang="en-US" altLang="zh-CN" dirty="0" smtClean="0"/>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4</a:t>
            </a:fld>
            <a:endParaRPr lang="zh-CN" altLang="en-US"/>
          </a:p>
        </p:txBody>
      </p:sp>
    </p:spTree>
    <p:extLst>
      <p:ext uri="{BB962C8B-B14F-4D97-AF65-F5344CB8AC3E}">
        <p14:creationId xmlns:p14="http://schemas.microsoft.com/office/powerpoint/2010/main" val="86071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首先，我讲之前的需求发到了群里，经过组员和项目经理的一致通过后，开始编写需求文档。</a:t>
            </a:r>
            <a:endParaRPr kumimoji="1" lang="en-US" altLang="zh-CN" dirty="0" smtClean="0"/>
          </a:p>
          <a:p>
            <a:endParaRPr kumimoji="1" lang="en-US" altLang="zh-CN" dirty="0" smtClean="0"/>
          </a:p>
          <a:p>
            <a:r>
              <a:rPr kumimoji="1" lang="zh-CN" altLang="en-US" dirty="0" smtClean="0"/>
              <a:t>在需求文档中我详细的说明了功能、需求对象、用户操作等。如上图，这个需求就写得很详细了，而且把逻辑和其他方面写的比较全面了，大致把要做的轮廓描绘了出来。</a:t>
            </a:r>
            <a:endParaRPr kumimoji="1" lang="en-US" altLang="zh-CN" dirty="0" smtClean="0"/>
          </a:p>
          <a:p>
            <a:endParaRPr kumimoji="1" lang="en-US" altLang="zh-CN" dirty="0" smtClean="0"/>
          </a:p>
          <a:p>
            <a:r>
              <a:rPr kumimoji="1" lang="zh-CN" altLang="en-US" dirty="0" smtClean="0"/>
              <a:t>在文档的最后也进行了</a:t>
            </a:r>
            <a:r>
              <a:rPr kumimoji="1" lang="en-US" altLang="zh-CN" dirty="0" smtClean="0"/>
              <a:t>UI</a:t>
            </a:r>
            <a:r>
              <a:rPr kumimoji="1" lang="zh-CN" altLang="en-US" dirty="0" smtClean="0"/>
              <a:t>设计，我参考了很多软件，最后决定用大众点评来当我们的模板，</a:t>
            </a:r>
            <a:endParaRPr kumimoji="1" lang="en-US" altLang="zh-CN" dirty="0" smtClean="0"/>
          </a:p>
          <a:p>
            <a:r>
              <a:rPr kumimoji="1" lang="zh-CN" altLang="en-US" dirty="0" smtClean="0"/>
              <a:t>因为大众点评涉及到分类、餐馆介绍、个人信息页面等等，和我们的一些功能和需求所需信息的类型比较相似，</a:t>
            </a:r>
            <a:endParaRPr kumimoji="1" lang="en-US" altLang="zh-CN" dirty="0" smtClean="0"/>
          </a:p>
          <a:p>
            <a:r>
              <a:rPr kumimoji="1" lang="zh-CN" altLang="en-US" dirty="0" smtClean="0"/>
              <a:t>比如：这图里面的这种卡片式布局，可以变成一个个任务，点进去就是任务详情。</a:t>
            </a:r>
            <a:endParaRPr kumimoji="1" lang="en-US" altLang="zh-CN" dirty="0" smtClean="0"/>
          </a:p>
          <a:p>
            <a:r>
              <a:rPr kumimoji="1" lang="zh-CN" altLang="en-US" dirty="0" smtClean="0"/>
              <a:t>头部的标签就是筛选条件，我们任务也是有筛选条件的，比如：按距离展示任务、按照赏金展示任务等等。</a:t>
            </a:r>
            <a:endParaRPr kumimoji="1" lang="en-US" altLang="zh-CN" dirty="0" smtClean="0"/>
          </a:p>
          <a:p>
            <a:r>
              <a:rPr kumimoji="1" lang="zh-CN" altLang="en-US" dirty="0" smtClean="0"/>
              <a:t>还有个人信息界面，收发任务。。。。。。</a:t>
            </a:r>
          </a:p>
          <a:p>
            <a:endParaRPr lang="zh-CN" altLang="en-US" dirty="0"/>
          </a:p>
        </p:txBody>
      </p:sp>
      <p:sp>
        <p:nvSpPr>
          <p:cNvPr id="4" name="灯片编号占位符 3"/>
          <p:cNvSpPr>
            <a:spLocks noGrp="1"/>
          </p:cNvSpPr>
          <p:nvPr>
            <p:ph type="sldNum" sz="quarter" idx="10"/>
          </p:nvPr>
        </p:nvSpPr>
        <p:spPr/>
        <p:txBody>
          <a:bodyPr/>
          <a:lstStyle/>
          <a:p>
            <a:fld id="{C4D96F10-DAB2-41BE-95D6-3F7AC12C1831}" type="slidenum">
              <a:rPr lang="zh-CN" altLang="en-US" smtClean="0"/>
              <a:t>5</a:t>
            </a:fld>
            <a:endParaRPr lang="zh-CN" altLang="en-US"/>
          </a:p>
        </p:txBody>
      </p:sp>
    </p:spTree>
    <p:extLst>
      <p:ext uri="{BB962C8B-B14F-4D97-AF65-F5344CB8AC3E}">
        <p14:creationId xmlns:p14="http://schemas.microsoft.com/office/powerpoint/2010/main" val="251666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6</a:t>
            </a:fld>
            <a:endParaRPr lang="zh-CN" altLang="en-US"/>
          </a:p>
        </p:txBody>
      </p:sp>
    </p:spTree>
    <p:extLst>
      <p:ext uri="{BB962C8B-B14F-4D97-AF65-F5344CB8AC3E}">
        <p14:creationId xmlns:p14="http://schemas.microsoft.com/office/powerpoint/2010/main" val="194838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08828A-F8B4-4E74-8BE4-C5C54BD3F15C}" type="slidenum">
              <a:rPr lang="zh-CN" altLang="en-US" smtClean="0"/>
              <a:t>7</a:t>
            </a:fld>
            <a:endParaRPr lang="zh-CN" altLang="en-US"/>
          </a:p>
        </p:txBody>
      </p:sp>
    </p:spTree>
    <p:extLst>
      <p:ext uri="{BB962C8B-B14F-4D97-AF65-F5344CB8AC3E}">
        <p14:creationId xmlns:p14="http://schemas.microsoft.com/office/powerpoint/2010/main" val="342327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0A260-5090-4043-8663-34F08B19ADCA}" type="slidenum">
              <a:rPr lang="zh-CN" altLang="en-US" smtClean="0"/>
              <a:t>8</a:t>
            </a:fld>
            <a:endParaRPr lang="zh-CN" altLang="en-US"/>
          </a:p>
        </p:txBody>
      </p:sp>
    </p:spTree>
    <p:extLst>
      <p:ext uri="{BB962C8B-B14F-4D97-AF65-F5344CB8AC3E}">
        <p14:creationId xmlns:p14="http://schemas.microsoft.com/office/powerpoint/2010/main" val="331639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DE2AFA-C8F0-4A2D-A5E1-8FDFD9072966}" type="slidenum">
              <a:rPr lang="zh-CN" altLang="en-US" smtClean="0"/>
              <a:t>9</a:t>
            </a:fld>
            <a:endParaRPr lang="zh-CN" altLang="en-US"/>
          </a:p>
        </p:txBody>
      </p:sp>
    </p:spTree>
    <p:extLst>
      <p:ext uri="{BB962C8B-B14F-4D97-AF65-F5344CB8AC3E}">
        <p14:creationId xmlns:p14="http://schemas.microsoft.com/office/powerpoint/2010/main" val="2468897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256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30" name="Picture Placeholder 29"/>
          <p:cNvSpPr>
            <a:spLocks noGrp="1"/>
          </p:cNvSpPr>
          <p:nvPr>
            <p:ph type="pic" sz="quarter" idx="11" hasCustomPrompt="1"/>
          </p:nvPr>
        </p:nvSpPr>
        <p:spPr>
          <a:xfrm>
            <a:off x="854245" y="2178928"/>
            <a:ext cx="2077085" cy="4520042"/>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
        <p:nvSpPr>
          <p:cNvPr id="10" name="TextBox 9"/>
          <p:cNvSpPr txBox="1"/>
          <p:nvPr userDrawn="1"/>
        </p:nvSpPr>
        <p:spPr>
          <a:xfrm rot="16200000">
            <a:off x="7471600" y="2461703"/>
            <a:ext cx="2363147" cy="253916"/>
          </a:xfrm>
          <a:prstGeom prst="rect">
            <a:avLst/>
          </a:prstGeom>
          <a:noFill/>
        </p:spPr>
        <p:txBody>
          <a:bodyPr wrap="none" rtlCol="0">
            <a:spAutoFit/>
          </a:bodyPr>
          <a:lstStyle/>
          <a:p>
            <a:r>
              <a:rPr lang="en-US" sz="1050" b="1" dirty="0">
                <a:solidFill>
                  <a:srgbClr val="FFFFFF"/>
                </a:solidFill>
                <a:latin typeface="+mj-lt"/>
              </a:rPr>
              <a:t>Animus</a:t>
            </a:r>
            <a:r>
              <a:rPr lang="en-US" sz="1050" dirty="0">
                <a:solidFill>
                  <a:srgbClr val="FFFFFF"/>
                </a:solidFill>
              </a:rPr>
              <a:t> presentation template | #</a:t>
            </a:r>
            <a:fld id="{5E8513FC-DD75-4BD4-8942-AA828F11FE0D}" type="slidenum">
              <a:rPr lang="en-US" sz="1050" dirty="0" smtClean="0">
                <a:solidFill>
                  <a:srgbClr val="FFFFFF"/>
                </a:solidFill>
              </a:rPr>
              <a:t>‹#›</a:t>
            </a:fld>
            <a:endParaRPr lang="en-US" sz="1050" dirty="0">
              <a:solidFill>
                <a:srgbClr val="FFFFFF"/>
              </a:solidFill>
            </a:endParaRPr>
          </a:p>
        </p:txBody>
      </p:sp>
      <p:sp>
        <p:nvSpPr>
          <p:cNvPr id="11" name="Picture Placeholder 10"/>
          <p:cNvSpPr>
            <a:spLocks noGrp="1"/>
          </p:cNvSpPr>
          <p:nvPr>
            <p:ph type="pic" sz="quarter" idx="10" hasCustomPrompt="1"/>
          </p:nvPr>
        </p:nvSpPr>
        <p:spPr>
          <a:xfrm>
            <a:off x="3425944" y="1959284"/>
            <a:ext cx="2292113"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lgGrid">
            <a:fgClr>
              <a:schemeClr val="bg1"/>
            </a:fgClr>
            <a:bgClr>
              <a:schemeClr val="tx2">
                <a:lumMod val="10000"/>
                <a:lumOff val="90000"/>
              </a:schemeClr>
            </a:bgClr>
          </a:pattFill>
          <a:ln>
            <a:noFill/>
          </a:ln>
        </p:spPr>
        <p:txBody>
          <a:bodyPr wrap="square" anchor="ctr">
            <a:noAutofit/>
          </a:bodyPr>
          <a:lstStyle>
            <a:lvl1pPr marL="0" indent="0" algn="ctr">
              <a:buNone/>
              <a:defRPr baseline="0"/>
            </a:lvl1pPr>
          </a:lstStyle>
          <a:p>
            <a:endParaRPr lang="en-US" dirty="0"/>
          </a:p>
        </p:txBody>
      </p:sp>
    </p:spTree>
    <p:extLst>
      <p:ext uri="{BB962C8B-B14F-4D97-AF65-F5344CB8AC3E}">
        <p14:creationId xmlns:p14="http://schemas.microsoft.com/office/powerpoint/2010/main" val="31032241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0" grpId="0" bldLvl="0" animBg="1"/>
      <p:bldP spid="11"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331966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482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252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632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0" y="1301353"/>
            <a:ext cx="9144000" cy="3243263"/>
          </a:xfrm>
          <a:custGeom>
            <a:avLst/>
            <a:gdLst>
              <a:gd name="connsiteX0" fmla="*/ 0 w 12192000"/>
              <a:gd name="connsiteY0" fmla="*/ 0 h 4324350"/>
              <a:gd name="connsiteX1" fmla="*/ 12192000 w 12192000"/>
              <a:gd name="connsiteY1" fmla="*/ 0 h 4324350"/>
              <a:gd name="connsiteX2" fmla="*/ 12192000 w 12192000"/>
              <a:gd name="connsiteY2" fmla="*/ 4324350 h 4324350"/>
              <a:gd name="connsiteX3" fmla="*/ 0 w 12192000"/>
              <a:gd name="connsiteY3" fmla="*/ 4324350 h 4324350"/>
            </a:gdLst>
            <a:ahLst/>
            <a:cxnLst>
              <a:cxn ang="0">
                <a:pos x="connsiteX0" y="connsiteY0"/>
              </a:cxn>
              <a:cxn ang="0">
                <a:pos x="connsiteX1" y="connsiteY1"/>
              </a:cxn>
              <a:cxn ang="0">
                <a:pos x="connsiteX2" y="connsiteY2"/>
              </a:cxn>
              <a:cxn ang="0">
                <a:pos x="connsiteX3" y="connsiteY3"/>
              </a:cxn>
            </a:cxnLst>
            <a:rect l="l" t="t" r="r" b="b"/>
            <a:pathLst>
              <a:path w="12192000" h="4324350">
                <a:moveTo>
                  <a:pt x="0" y="0"/>
                </a:moveTo>
                <a:lnTo>
                  <a:pt x="12192000" y="0"/>
                </a:lnTo>
                <a:lnTo>
                  <a:pt x="12192000" y="4324350"/>
                </a:lnTo>
                <a:lnTo>
                  <a:pt x="0" y="4324350"/>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8367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86240"/>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9" name="任意多边形: 形状 8"/>
          <p:cNvSpPr>
            <a:spLocks noGrp="1"/>
          </p:cNvSpPr>
          <p:nvPr>
            <p:ph type="pic" sz="quarter" idx="11"/>
          </p:nvPr>
        </p:nvSpPr>
        <p:spPr>
          <a:xfrm>
            <a:off x="791766"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
        <p:nvSpPr>
          <p:cNvPr id="10" name="任意多边形: 形状 9"/>
          <p:cNvSpPr>
            <a:spLocks noGrp="1"/>
          </p:cNvSpPr>
          <p:nvPr>
            <p:ph type="pic" sz="quarter" idx="12"/>
          </p:nvPr>
        </p:nvSpPr>
        <p:spPr>
          <a:xfrm>
            <a:off x="4721044" y="1320757"/>
            <a:ext cx="1666553" cy="2831450"/>
          </a:xfrm>
          <a:custGeom>
            <a:avLst/>
            <a:gdLst>
              <a:gd name="connsiteX0" fmla="*/ 0 w 2222070"/>
              <a:gd name="connsiteY0" fmla="*/ 0 h 3775266"/>
              <a:gd name="connsiteX1" fmla="*/ 2222070 w 2222070"/>
              <a:gd name="connsiteY1" fmla="*/ 0 h 3775266"/>
              <a:gd name="connsiteX2" fmla="*/ 2222070 w 2222070"/>
              <a:gd name="connsiteY2" fmla="*/ 3775266 h 3775266"/>
              <a:gd name="connsiteX3" fmla="*/ 0 w 2222070"/>
              <a:gd name="connsiteY3" fmla="*/ 3775266 h 3775266"/>
            </a:gdLst>
            <a:ahLst/>
            <a:cxnLst>
              <a:cxn ang="0">
                <a:pos x="connsiteX0" y="connsiteY0"/>
              </a:cxn>
              <a:cxn ang="0">
                <a:pos x="connsiteX1" y="connsiteY1"/>
              </a:cxn>
              <a:cxn ang="0">
                <a:pos x="connsiteX2" y="connsiteY2"/>
              </a:cxn>
              <a:cxn ang="0">
                <a:pos x="connsiteX3" y="connsiteY3"/>
              </a:cxn>
            </a:cxnLst>
            <a:rect l="l" t="t" r="r" b="b"/>
            <a:pathLst>
              <a:path w="2222070" h="3775266">
                <a:moveTo>
                  <a:pt x="0" y="0"/>
                </a:moveTo>
                <a:lnTo>
                  <a:pt x="2222070" y="0"/>
                </a:lnTo>
                <a:lnTo>
                  <a:pt x="2222070" y="3775266"/>
                </a:lnTo>
                <a:lnTo>
                  <a:pt x="0" y="3775266"/>
                </a:ln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31650618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598582"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
        <p:nvSpPr>
          <p:cNvPr id="10" name="图片占位符 9"/>
          <p:cNvSpPr>
            <a:spLocks noGrp="1"/>
          </p:cNvSpPr>
          <p:nvPr>
            <p:ph type="pic" sz="quarter" idx="11"/>
          </p:nvPr>
        </p:nvSpPr>
        <p:spPr>
          <a:xfrm>
            <a:off x="4000523" y="1572457"/>
            <a:ext cx="1142955" cy="1142954"/>
          </a:xfrm>
          <a:custGeom>
            <a:avLst/>
            <a:gdLst>
              <a:gd name="connsiteX0" fmla="*/ 761970 w 1523940"/>
              <a:gd name="connsiteY0" fmla="*/ 0 h 1523938"/>
              <a:gd name="connsiteX1" fmla="*/ 1523940 w 1523940"/>
              <a:gd name="connsiteY1" fmla="*/ 761969 h 1523938"/>
              <a:gd name="connsiteX2" fmla="*/ 761970 w 1523940"/>
              <a:gd name="connsiteY2" fmla="*/ 1523938 h 1523938"/>
              <a:gd name="connsiteX3" fmla="*/ 0 w 1523940"/>
              <a:gd name="connsiteY3" fmla="*/ 761969 h 1523938"/>
              <a:gd name="connsiteX4" fmla="*/ 761970 w 1523940"/>
              <a:gd name="connsiteY4" fmla="*/ 0 h 152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40" h="1523938">
                <a:moveTo>
                  <a:pt x="761970" y="0"/>
                </a:moveTo>
                <a:cubicBezTo>
                  <a:pt x="1182794" y="0"/>
                  <a:pt x="1523940" y="341145"/>
                  <a:pt x="1523940" y="761969"/>
                </a:cubicBezTo>
                <a:cubicBezTo>
                  <a:pt x="1523940" y="1182793"/>
                  <a:pt x="1182794" y="1523938"/>
                  <a:pt x="761970" y="1523938"/>
                </a:cubicBezTo>
                <a:cubicBezTo>
                  <a:pt x="341146" y="1523938"/>
                  <a:pt x="0" y="1182793"/>
                  <a:pt x="0" y="761969"/>
                </a:cubicBezTo>
                <a:cubicBezTo>
                  <a:pt x="0" y="341145"/>
                  <a:pt x="341146" y="0"/>
                  <a:pt x="761970" y="0"/>
                </a:cubicBezTo>
                <a:close/>
              </a:path>
            </a:pathLst>
          </a:custGeom>
        </p:spPr>
        <p:txBody>
          <a:bodyPr wrap="square" lIns="68580" tIns="34290" rIns="68580" bIns="34290">
            <a:noAutofit/>
          </a:bodyPr>
          <a:lstStyle/>
          <a:p>
            <a:endParaRPr lang="zh-CN" altLang="en-US"/>
          </a:p>
        </p:txBody>
      </p:sp>
      <p:sp>
        <p:nvSpPr>
          <p:cNvPr id="11" name="图片占位符 10"/>
          <p:cNvSpPr>
            <a:spLocks noGrp="1"/>
          </p:cNvSpPr>
          <p:nvPr>
            <p:ph type="pic" sz="quarter" idx="12"/>
          </p:nvPr>
        </p:nvSpPr>
        <p:spPr>
          <a:xfrm>
            <a:off x="6915150" y="1828801"/>
            <a:ext cx="630270" cy="630269"/>
          </a:xfrm>
          <a:custGeom>
            <a:avLst/>
            <a:gdLst>
              <a:gd name="connsiteX0" fmla="*/ 420180 w 840360"/>
              <a:gd name="connsiteY0" fmla="*/ 0 h 840358"/>
              <a:gd name="connsiteX1" fmla="*/ 840360 w 840360"/>
              <a:gd name="connsiteY1" fmla="*/ 420179 h 840358"/>
              <a:gd name="connsiteX2" fmla="*/ 420180 w 840360"/>
              <a:gd name="connsiteY2" fmla="*/ 840358 h 840358"/>
              <a:gd name="connsiteX3" fmla="*/ 0 w 840360"/>
              <a:gd name="connsiteY3" fmla="*/ 420179 h 840358"/>
              <a:gd name="connsiteX4" fmla="*/ 420180 w 840360"/>
              <a:gd name="connsiteY4" fmla="*/ 0 h 840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60" h="840358">
                <a:moveTo>
                  <a:pt x="420180" y="0"/>
                </a:moveTo>
                <a:cubicBezTo>
                  <a:pt x="652239" y="0"/>
                  <a:pt x="840360" y="188121"/>
                  <a:pt x="840360" y="420179"/>
                </a:cubicBezTo>
                <a:cubicBezTo>
                  <a:pt x="840360" y="652237"/>
                  <a:pt x="652239" y="840358"/>
                  <a:pt x="420180" y="840358"/>
                </a:cubicBezTo>
                <a:cubicBezTo>
                  <a:pt x="188121" y="840358"/>
                  <a:pt x="0" y="652237"/>
                  <a:pt x="0" y="420179"/>
                </a:cubicBezTo>
                <a:cubicBezTo>
                  <a:pt x="0" y="188121"/>
                  <a:pt x="188121" y="0"/>
                  <a:pt x="420180" y="0"/>
                </a:cubicBezTo>
                <a:close/>
              </a:path>
            </a:pathLst>
          </a:custGeom>
        </p:spPr>
        <p:txBody>
          <a:bodyPr wrap="square" lIns="68580" tIns="34290" rIns="68580" bIns="34290">
            <a:noAutofit/>
          </a:bodyPr>
          <a:lstStyle/>
          <a:p>
            <a:endParaRPr lang="zh-CN" altLang="en-US"/>
          </a:p>
        </p:txBody>
      </p:sp>
    </p:spTree>
    <p:extLst>
      <p:ext uri="{BB962C8B-B14F-4D97-AF65-F5344CB8AC3E}">
        <p14:creationId xmlns:p14="http://schemas.microsoft.com/office/powerpoint/2010/main" val="4082478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2BA71-FAEC-1B4D-946E-E1C43761619E}"/>
              </a:ext>
            </a:extLst>
          </p:cNvPr>
          <p:cNvSpPr>
            <a:spLocks noGrp="1"/>
          </p:cNvSpPr>
          <p:nvPr>
            <p:ph type="ctrTitle"/>
          </p:nvPr>
        </p:nvSpPr>
        <p:spPr>
          <a:xfrm>
            <a:off x="1143000" y="841772"/>
            <a:ext cx="6858000" cy="1790700"/>
          </a:xfrm>
        </p:spPr>
        <p:txBody>
          <a:bodyPr anchor="b"/>
          <a:lstStyle>
            <a:lvl1pPr algn="ctr">
              <a:defRPr sz="45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020348A0-6C95-4246-815B-988C27DE558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2DC2DAF-C140-AC4F-9DF0-CF4F294126D0}"/>
              </a:ext>
            </a:extLst>
          </p:cNvPr>
          <p:cNvSpPr>
            <a:spLocks noGrp="1"/>
          </p:cNvSpPr>
          <p:nvPr>
            <p:ph type="dt" sz="half" idx="10"/>
          </p:nvPr>
        </p:nvSpPr>
        <p:spPr/>
        <p:txBody>
          <a:bodyPr/>
          <a:lstStyle/>
          <a:p>
            <a:fld id="{AE1E7975-DBDD-6741-AC5E-04F2A4AB3C47}" type="datetimeFigureOut">
              <a:rPr kumimoji="1" lang="zh-CN" altLang="en-US" smtClean="0"/>
              <a:t>2018/12/27</a:t>
            </a:fld>
            <a:endParaRPr kumimoji="1" lang="zh-CN" altLang="en-US"/>
          </a:p>
        </p:txBody>
      </p:sp>
      <p:sp>
        <p:nvSpPr>
          <p:cNvPr id="5" name="页脚占位符 4">
            <a:extLst>
              <a:ext uri="{FF2B5EF4-FFF2-40B4-BE49-F238E27FC236}">
                <a16:creationId xmlns:a16="http://schemas.microsoft.com/office/drawing/2014/main" id="{C6C6DF6C-77AB-F145-B225-07D767EEE9E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FD7CDCD-6A95-7A41-925C-B2FD979D2418}"/>
              </a:ext>
            </a:extLst>
          </p:cNvPr>
          <p:cNvSpPr>
            <a:spLocks noGrp="1"/>
          </p:cNvSpPr>
          <p:nvPr>
            <p:ph type="sldNum" sz="quarter" idx="12"/>
          </p:nvPr>
        </p:nvSpPr>
        <p:spPr/>
        <p:txBody>
          <a:bodyPr/>
          <a:lstStyle/>
          <a:p>
            <a:fld id="{BB51B4B4-9455-3F46-9384-4C000D1C1510}" type="slidenum">
              <a:rPr kumimoji="1" lang="zh-CN" altLang="en-US" smtClean="0"/>
              <a:t>‹#›</a:t>
            </a:fld>
            <a:endParaRPr kumimoji="1" lang="zh-CN" altLang="en-US"/>
          </a:p>
        </p:txBody>
      </p:sp>
    </p:spTree>
    <p:extLst>
      <p:ext uri="{BB962C8B-B14F-4D97-AF65-F5344CB8AC3E}">
        <p14:creationId xmlns:p14="http://schemas.microsoft.com/office/powerpoint/2010/main" val="367307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4944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6" r:id="rId5"/>
    <p:sldLayoutId id="2147483668" r:id="rId6"/>
    <p:sldLayoutId id="2147483671" r:id="rId7"/>
    <p:sldLayoutId id="2147483674" r:id="rId8"/>
    <p:sldLayoutId id="2147483678" r:id="rId9"/>
    <p:sldLayoutId id="2147483681" r:id="rId10"/>
    <p:sldLayoutId id="2147483682"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43" y="1020740"/>
            <a:ext cx="4419695" cy="34956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6260460" y="3660832"/>
            <a:ext cx="257728" cy="257728"/>
            <a:chOff x="7489371" y="4542971"/>
            <a:chExt cx="711200" cy="711200"/>
          </a:xfrm>
        </p:grpSpPr>
        <p:sp>
          <p:nvSpPr>
            <p:cNvPr id="3" name="椭圆 2"/>
            <p:cNvSpPr/>
            <p:nvPr/>
          </p:nvSpPr>
          <p:spPr>
            <a:xfrm>
              <a:off x="7489371" y="4542971"/>
              <a:ext cx="711200" cy="711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4" name="椭圆 8"/>
            <p:cNvSpPr/>
            <p:nvPr/>
          </p:nvSpPr>
          <p:spPr>
            <a:xfrm>
              <a:off x="7649029" y="4739974"/>
              <a:ext cx="391884" cy="31719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5" name="组合 4"/>
          <p:cNvGrpSpPr/>
          <p:nvPr/>
        </p:nvGrpSpPr>
        <p:grpSpPr>
          <a:xfrm>
            <a:off x="6622963" y="3660832"/>
            <a:ext cx="257728" cy="257728"/>
            <a:chOff x="8638974" y="4542971"/>
            <a:chExt cx="711200" cy="711200"/>
          </a:xfrm>
        </p:grpSpPr>
        <p:sp>
          <p:nvSpPr>
            <p:cNvPr id="6" name="椭圆 5"/>
            <p:cNvSpPr/>
            <p:nvPr/>
          </p:nvSpPr>
          <p:spPr>
            <a:xfrm>
              <a:off x="8638974" y="4542971"/>
              <a:ext cx="711200" cy="71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7" name="椭圆 9"/>
            <p:cNvSpPr/>
            <p:nvPr/>
          </p:nvSpPr>
          <p:spPr>
            <a:xfrm>
              <a:off x="8798632" y="4702918"/>
              <a:ext cx="391884" cy="391305"/>
            </a:xfrm>
            <a:custGeom>
              <a:avLst/>
              <a:gdLst>
                <a:gd name="connsiteX0" fmla="*/ 414666 w 606487"/>
                <a:gd name="connsiteY0" fmla="*/ 244368 h 605592"/>
                <a:gd name="connsiteX1" fmla="*/ 440469 w 606487"/>
                <a:gd name="connsiteY1" fmla="*/ 270042 h 605592"/>
                <a:gd name="connsiteX2" fmla="*/ 440469 w 606487"/>
                <a:gd name="connsiteY2" fmla="*/ 381912 h 605592"/>
                <a:gd name="connsiteX3" fmla="*/ 414666 w 606487"/>
                <a:gd name="connsiteY3" fmla="*/ 407586 h 605592"/>
                <a:gd name="connsiteX4" fmla="*/ 388956 w 606487"/>
                <a:gd name="connsiteY4" fmla="*/ 381912 h 605592"/>
                <a:gd name="connsiteX5" fmla="*/ 388956 w 606487"/>
                <a:gd name="connsiteY5" fmla="*/ 270042 h 605592"/>
                <a:gd name="connsiteX6" fmla="*/ 414666 w 606487"/>
                <a:gd name="connsiteY6" fmla="*/ 244368 h 605592"/>
                <a:gd name="connsiteX7" fmla="*/ 302702 w 606487"/>
                <a:gd name="connsiteY7" fmla="*/ 167240 h 605592"/>
                <a:gd name="connsiteX8" fmla="*/ 328412 w 606487"/>
                <a:gd name="connsiteY8" fmla="*/ 192915 h 605592"/>
                <a:gd name="connsiteX9" fmla="*/ 328412 w 606487"/>
                <a:gd name="connsiteY9" fmla="*/ 381911 h 605592"/>
                <a:gd name="connsiteX10" fmla="*/ 302702 w 606487"/>
                <a:gd name="connsiteY10" fmla="*/ 407586 h 605592"/>
                <a:gd name="connsiteX11" fmla="*/ 276899 w 606487"/>
                <a:gd name="connsiteY11" fmla="*/ 381911 h 605592"/>
                <a:gd name="connsiteX12" fmla="*/ 276899 w 606487"/>
                <a:gd name="connsiteY12" fmla="*/ 192915 h 605592"/>
                <a:gd name="connsiteX13" fmla="*/ 302702 w 606487"/>
                <a:gd name="connsiteY13" fmla="*/ 167240 h 605592"/>
                <a:gd name="connsiteX14" fmla="*/ 190632 w 606487"/>
                <a:gd name="connsiteY14" fmla="*/ 107965 h 605592"/>
                <a:gd name="connsiteX15" fmla="*/ 216353 w 606487"/>
                <a:gd name="connsiteY15" fmla="*/ 133737 h 605592"/>
                <a:gd name="connsiteX16" fmla="*/ 216353 w 606487"/>
                <a:gd name="connsiteY16" fmla="*/ 381907 h 605592"/>
                <a:gd name="connsiteX17" fmla="*/ 190632 w 606487"/>
                <a:gd name="connsiteY17" fmla="*/ 407586 h 605592"/>
                <a:gd name="connsiteX18" fmla="*/ 164911 w 606487"/>
                <a:gd name="connsiteY18" fmla="*/ 381907 h 605592"/>
                <a:gd name="connsiteX19" fmla="*/ 164911 w 606487"/>
                <a:gd name="connsiteY19" fmla="*/ 133737 h 605592"/>
                <a:gd name="connsiteX20" fmla="*/ 190632 w 606487"/>
                <a:gd name="connsiteY20" fmla="*/ 107965 h 605592"/>
                <a:gd name="connsiteX21" fmla="*/ 86256 w 606487"/>
                <a:gd name="connsiteY21" fmla="*/ 51447 h 605592"/>
                <a:gd name="connsiteX22" fmla="*/ 86256 w 606487"/>
                <a:gd name="connsiteY22" fmla="*/ 464229 h 605592"/>
                <a:gd name="connsiteX23" fmla="*/ 517724 w 606487"/>
                <a:gd name="connsiteY23" fmla="*/ 464229 h 605592"/>
                <a:gd name="connsiteX24" fmla="*/ 517724 w 606487"/>
                <a:gd name="connsiteY24" fmla="*/ 51447 h 605592"/>
                <a:gd name="connsiteX25" fmla="*/ 25719 w 606487"/>
                <a:gd name="connsiteY25" fmla="*/ 0 h 605592"/>
                <a:gd name="connsiteX26" fmla="*/ 580861 w 606487"/>
                <a:gd name="connsiteY26" fmla="*/ 0 h 605592"/>
                <a:gd name="connsiteX27" fmla="*/ 606487 w 606487"/>
                <a:gd name="connsiteY27" fmla="*/ 25677 h 605592"/>
                <a:gd name="connsiteX28" fmla="*/ 579468 w 606487"/>
                <a:gd name="connsiteY28" fmla="*/ 51447 h 605592"/>
                <a:gd name="connsiteX29" fmla="*/ 569162 w 606487"/>
                <a:gd name="connsiteY29" fmla="*/ 51447 h 605592"/>
                <a:gd name="connsiteX30" fmla="*/ 569162 w 606487"/>
                <a:gd name="connsiteY30" fmla="*/ 488608 h 605592"/>
                <a:gd name="connsiteX31" fmla="*/ 543443 w 606487"/>
                <a:gd name="connsiteY31" fmla="*/ 514285 h 605592"/>
                <a:gd name="connsiteX32" fmla="*/ 476499 w 606487"/>
                <a:gd name="connsiteY32" fmla="*/ 514285 h 605592"/>
                <a:gd name="connsiteX33" fmla="*/ 476499 w 606487"/>
                <a:gd name="connsiteY33" fmla="*/ 579915 h 605592"/>
                <a:gd name="connsiteX34" fmla="*/ 450687 w 606487"/>
                <a:gd name="connsiteY34" fmla="*/ 605592 h 605592"/>
                <a:gd name="connsiteX35" fmla="*/ 424968 w 606487"/>
                <a:gd name="connsiteY35" fmla="*/ 579915 h 605592"/>
                <a:gd name="connsiteX36" fmla="*/ 424968 w 606487"/>
                <a:gd name="connsiteY36" fmla="*/ 514285 h 605592"/>
                <a:gd name="connsiteX37" fmla="*/ 180219 w 606487"/>
                <a:gd name="connsiteY37" fmla="*/ 514285 h 605592"/>
                <a:gd name="connsiteX38" fmla="*/ 180219 w 606487"/>
                <a:gd name="connsiteY38" fmla="*/ 579915 h 605592"/>
                <a:gd name="connsiteX39" fmla="*/ 154500 w 606487"/>
                <a:gd name="connsiteY39" fmla="*/ 605592 h 605592"/>
                <a:gd name="connsiteX40" fmla="*/ 128688 w 606487"/>
                <a:gd name="connsiteY40" fmla="*/ 579915 h 605592"/>
                <a:gd name="connsiteX41" fmla="*/ 128688 w 606487"/>
                <a:gd name="connsiteY41" fmla="*/ 514285 h 605592"/>
                <a:gd name="connsiteX42" fmla="*/ 61744 w 606487"/>
                <a:gd name="connsiteY42" fmla="*/ 514285 h 605592"/>
                <a:gd name="connsiteX43" fmla="*/ 36025 w 606487"/>
                <a:gd name="connsiteY43" fmla="*/ 488608 h 605592"/>
                <a:gd name="connsiteX44" fmla="*/ 36025 w 606487"/>
                <a:gd name="connsiteY44" fmla="*/ 51447 h 605592"/>
                <a:gd name="connsiteX45" fmla="*/ 25719 w 606487"/>
                <a:gd name="connsiteY45" fmla="*/ 51447 h 605592"/>
                <a:gd name="connsiteX46" fmla="*/ 0 w 606487"/>
                <a:gd name="connsiteY46" fmla="*/ 25677 h 605592"/>
                <a:gd name="connsiteX47" fmla="*/ 25719 w 606487"/>
                <a:gd name="connsiteY4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6487" h="605592">
                  <a:moveTo>
                    <a:pt x="414666" y="244368"/>
                  </a:moveTo>
                  <a:cubicBezTo>
                    <a:pt x="428774" y="244368"/>
                    <a:pt x="440469" y="255954"/>
                    <a:pt x="440469" y="270042"/>
                  </a:cubicBezTo>
                  <a:lnTo>
                    <a:pt x="440469" y="381912"/>
                  </a:lnTo>
                  <a:cubicBezTo>
                    <a:pt x="439170" y="396000"/>
                    <a:pt x="428774" y="407586"/>
                    <a:pt x="414666" y="407586"/>
                  </a:cubicBezTo>
                  <a:cubicBezTo>
                    <a:pt x="400465" y="407586"/>
                    <a:pt x="388956" y="396000"/>
                    <a:pt x="388956" y="381912"/>
                  </a:cubicBezTo>
                  <a:lnTo>
                    <a:pt x="388956" y="270042"/>
                  </a:lnTo>
                  <a:cubicBezTo>
                    <a:pt x="388956" y="255954"/>
                    <a:pt x="400558" y="244368"/>
                    <a:pt x="414666" y="244368"/>
                  </a:cubicBezTo>
                  <a:close/>
                  <a:moveTo>
                    <a:pt x="302702" y="167240"/>
                  </a:moveTo>
                  <a:cubicBezTo>
                    <a:pt x="316810" y="167240"/>
                    <a:pt x="328412" y="178826"/>
                    <a:pt x="328412" y="192915"/>
                  </a:cubicBezTo>
                  <a:lnTo>
                    <a:pt x="328412" y="381911"/>
                  </a:lnTo>
                  <a:cubicBezTo>
                    <a:pt x="328412" y="396000"/>
                    <a:pt x="316810" y="407586"/>
                    <a:pt x="302702" y="407586"/>
                  </a:cubicBezTo>
                  <a:cubicBezTo>
                    <a:pt x="288408" y="407586"/>
                    <a:pt x="276899" y="396000"/>
                    <a:pt x="276899" y="381911"/>
                  </a:cubicBezTo>
                  <a:lnTo>
                    <a:pt x="276899" y="192915"/>
                  </a:lnTo>
                  <a:cubicBezTo>
                    <a:pt x="276899" y="178826"/>
                    <a:pt x="288594" y="167240"/>
                    <a:pt x="302702" y="167240"/>
                  </a:cubicBezTo>
                  <a:close/>
                  <a:moveTo>
                    <a:pt x="190632" y="107965"/>
                  </a:moveTo>
                  <a:cubicBezTo>
                    <a:pt x="204746" y="107965"/>
                    <a:pt x="216353" y="119646"/>
                    <a:pt x="216353" y="133737"/>
                  </a:cubicBezTo>
                  <a:lnTo>
                    <a:pt x="216353" y="381907"/>
                  </a:lnTo>
                  <a:cubicBezTo>
                    <a:pt x="216353" y="395998"/>
                    <a:pt x="204746" y="407586"/>
                    <a:pt x="190632" y="407586"/>
                  </a:cubicBezTo>
                  <a:cubicBezTo>
                    <a:pt x="176425" y="407586"/>
                    <a:pt x="164911" y="395998"/>
                    <a:pt x="164911" y="381907"/>
                  </a:cubicBezTo>
                  <a:lnTo>
                    <a:pt x="164911" y="133737"/>
                  </a:lnTo>
                  <a:cubicBezTo>
                    <a:pt x="164911" y="119646"/>
                    <a:pt x="176518" y="107965"/>
                    <a:pt x="190632" y="107965"/>
                  </a:cubicBezTo>
                  <a:close/>
                  <a:moveTo>
                    <a:pt x="86256" y="51447"/>
                  </a:moveTo>
                  <a:lnTo>
                    <a:pt x="86256" y="464229"/>
                  </a:lnTo>
                  <a:lnTo>
                    <a:pt x="517724" y="464229"/>
                  </a:lnTo>
                  <a:lnTo>
                    <a:pt x="517724" y="51447"/>
                  </a:lnTo>
                  <a:close/>
                  <a:moveTo>
                    <a:pt x="25719" y="0"/>
                  </a:moveTo>
                  <a:lnTo>
                    <a:pt x="580861" y="0"/>
                  </a:lnTo>
                  <a:cubicBezTo>
                    <a:pt x="594974" y="0"/>
                    <a:pt x="606580" y="11587"/>
                    <a:pt x="606487" y="25677"/>
                  </a:cubicBezTo>
                  <a:cubicBezTo>
                    <a:pt x="606487" y="39767"/>
                    <a:pt x="593581" y="51447"/>
                    <a:pt x="579468" y="51447"/>
                  </a:cubicBezTo>
                  <a:lnTo>
                    <a:pt x="569162" y="51447"/>
                  </a:lnTo>
                  <a:lnTo>
                    <a:pt x="569162" y="488608"/>
                  </a:lnTo>
                  <a:cubicBezTo>
                    <a:pt x="569162" y="503996"/>
                    <a:pt x="557556" y="514285"/>
                    <a:pt x="543443" y="514285"/>
                  </a:cubicBezTo>
                  <a:lnTo>
                    <a:pt x="476499" y="514285"/>
                  </a:lnTo>
                  <a:lnTo>
                    <a:pt x="476499" y="579915"/>
                  </a:lnTo>
                  <a:cubicBezTo>
                    <a:pt x="476499" y="594005"/>
                    <a:pt x="464800" y="605592"/>
                    <a:pt x="450687" y="605592"/>
                  </a:cubicBezTo>
                  <a:cubicBezTo>
                    <a:pt x="436574" y="605592"/>
                    <a:pt x="424968" y="594005"/>
                    <a:pt x="424968" y="579915"/>
                  </a:cubicBezTo>
                  <a:lnTo>
                    <a:pt x="424968" y="514285"/>
                  </a:lnTo>
                  <a:lnTo>
                    <a:pt x="180219" y="514285"/>
                  </a:lnTo>
                  <a:lnTo>
                    <a:pt x="180219" y="579915"/>
                  </a:lnTo>
                  <a:cubicBezTo>
                    <a:pt x="180219" y="594005"/>
                    <a:pt x="168613" y="605592"/>
                    <a:pt x="154500" y="605592"/>
                  </a:cubicBezTo>
                  <a:cubicBezTo>
                    <a:pt x="140387" y="605592"/>
                    <a:pt x="128688" y="594005"/>
                    <a:pt x="128688" y="579915"/>
                  </a:cubicBezTo>
                  <a:lnTo>
                    <a:pt x="128688" y="514285"/>
                  </a:lnTo>
                  <a:lnTo>
                    <a:pt x="61744" y="514285"/>
                  </a:lnTo>
                  <a:cubicBezTo>
                    <a:pt x="47631" y="514285"/>
                    <a:pt x="36025" y="502698"/>
                    <a:pt x="36025" y="488608"/>
                  </a:cubicBezTo>
                  <a:lnTo>
                    <a:pt x="36025" y="51447"/>
                  </a:lnTo>
                  <a:lnTo>
                    <a:pt x="25719" y="51447"/>
                  </a:lnTo>
                  <a:cubicBezTo>
                    <a:pt x="11606" y="51447"/>
                    <a:pt x="0" y="39767"/>
                    <a:pt x="0" y="25677"/>
                  </a:cubicBezTo>
                  <a:cubicBezTo>
                    <a:pt x="0" y="11587"/>
                    <a:pt x="11606" y="0"/>
                    <a:pt x="257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grpSp>
        <p:nvGrpSpPr>
          <p:cNvPr id="8" name="组合 7"/>
          <p:cNvGrpSpPr/>
          <p:nvPr/>
        </p:nvGrpSpPr>
        <p:grpSpPr>
          <a:xfrm>
            <a:off x="6984735" y="3660832"/>
            <a:ext cx="257728" cy="257728"/>
            <a:chOff x="9788577" y="4542971"/>
            <a:chExt cx="711200" cy="711200"/>
          </a:xfrm>
        </p:grpSpPr>
        <p:sp>
          <p:nvSpPr>
            <p:cNvPr id="9" name="椭圆 8"/>
            <p:cNvSpPr/>
            <p:nvPr/>
          </p:nvSpPr>
          <p:spPr>
            <a:xfrm>
              <a:off x="9788577" y="4542971"/>
              <a:ext cx="711200" cy="711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sp>
          <p:nvSpPr>
            <p:cNvPr id="10" name="椭圆 10"/>
            <p:cNvSpPr/>
            <p:nvPr/>
          </p:nvSpPr>
          <p:spPr>
            <a:xfrm>
              <a:off x="9948235" y="4702925"/>
              <a:ext cx="391884" cy="391292"/>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grpSp>
      <p:sp>
        <p:nvSpPr>
          <p:cNvPr id="15" name="矩形 14"/>
          <p:cNvSpPr/>
          <p:nvPr/>
        </p:nvSpPr>
        <p:spPr>
          <a:xfrm>
            <a:off x="4564405" y="1477940"/>
            <a:ext cx="4365036" cy="802079"/>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400" b="1" dirty="0" err="1" smtClean="0">
                <a:solidFill>
                  <a:schemeClr val="tx1">
                    <a:lumMod val="75000"/>
                    <a:lumOff val="25000"/>
                  </a:schemeClr>
                </a:solidFill>
                <a:latin typeface="Arial Rounded MT Bold" panose="020F0704030504030204" pitchFamily="34" charset="0"/>
              </a:rPr>
              <a:t>HelpEO</a:t>
            </a:r>
            <a:endParaRPr lang="zh-CN" altLang="en-US" sz="4400" b="1" dirty="0">
              <a:solidFill>
                <a:schemeClr val="tx1">
                  <a:lumMod val="75000"/>
                  <a:lumOff val="25000"/>
                </a:schemeClr>
              </a:solidFill>
              <a:latin typeface="Arial Rounded MT Bold" panose="020F0704030504030204" pitchFamily="34" charset="0"/>
            </a:endParaRPr>
          </a:p>
        </p:txBody>
      </p:sp>
      <p:sp>
        <p:nvSpPr>
          <p:cNvPr id="16" name="文本框 15"/>
          <p:cNvSpPr txBox="1"/>
          <p:nvPr/>
        </p:nvSpPr>
        <p:spPr>
          <a:xfrm>
            <a:off x="4642072" y="2393777"/>
            <a:ext cx="4247798" cy="247632"/>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en-US" altLang="zh-CN" sz="1100" dirty="0" smtClean="0">
                <a:solidFill>
                  <a:schemeClr val="bg1">
                    <a:lumMod val="50000"/>
                  </a:schemeClr>
                </a:solidFill>
                <a:latin typeface="+mj-ea"/>
                <a:ea typeface="+mj-ea"/>
              </a:rPr>
              <a:t>2018</a:t>
            </a:r>
            <a:r>
              <a:rPr lang="zh-CN" altLang="en-US" sz="1100" dirty="0" smtClean="0">
                <a:solidFill>
                  <a:schemeClr val="bg1">
                    <a:lumMod val="50000"/>
                  </a:schemeClr>
                </a:solidFill>
                <a:latin typeface="+mj-ea"/>
                <a:ea typeface="+mj-ea"/>
              </a:rPr>
              <a:t>项目管理课程汇报</a:t>
            </a:r>
            <a:endParaRPr lang="en-US" altLang="zh-CN" sz="1100" dirty="0">
              <a:solidFill>
                <a:schemeClr val="bg1">
                  <a:lumMod val="50000"/>
                </a:schemeClr>
              </a:solidFill>
              <a:latin typeface="+mj-ea"/>
              <a:ea typeface="+mj-ea"/>
            </a:endParaRPr>
          </a:p>
        </p:txBody>
      </p:sp>
      <p:sp>
        <p:nvSpPr>
          <p:cNvPr id="20" name="文本框 15"/>
          <p:cNvSpPr txBox="1"/>
          <p:nvPr/>
        </p:nvSpPr>
        <p:spPr>
          <a:xfrm>
            <a:off x="4698935" y="2755167"/>
            <a:ext cx="4247798" cy="279757"/>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200" dirty="0">
                <a:solidFill>
                  <a:schemeClr val="accent5"/>
                </a:solidFill>
                <a:latin typeface="+mj-ea"/>
                <a:ea typeface="+mj-ea"/>
              </a:rPr>
              <a:t>汇报人</a:t>
            </a:r>
            <a:r>
              <a:rPr lang="zh-CN" altLang="en-US" sz="1200" dirty="0" smtClean="0">
                <a:solidFill>
                  <a:schemeClr val="accent5"/>
                </a:solidFill>
                <a:latin typeface="+mj-ea"/>
                <a:ea typeface="+mj-ea"/>
              </a:rPr>
              <a:t>：朱繁敏</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安澜</a:t>
            </a:r>
            <a:r>
              <a:rPr lang="zh-CN" altLang="en-US" sz="1200" dirty="0" smtClean="0">
                <a:solidFill>
                  <a:schemeClr val="accent5"/>
                </a:solidFill>
                <a:latin typeface="+mj-ea"/>
                <a:ea typeface="+mj-ea"/>
              </a:rPr>
              <a:t>霆</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麻俊特</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胡弋舟</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李宗义</a:t>
            </a:r>
            <a:r>
              <a:rPr lang="en-US" altLang="zh-CN" sz="1200" dirty="0" smtClean="0">
                <a:solidFill>
                  <a:schemeClr val="accent5"/>
                </a:solidFill>
                <a:latin typeface="+mj-ea"/>
                <a:ea typeface="+mj-ea"/>
              </a:rPr>
              <a:t>|</a:t>
            </a:r>
            <a:r>
              <a:rPr lang="zh-CN" altLang="en-US" sz="1200" dirty="0" smtClean="0">
                <a:solidFill>
                  <a:schemeClr val="accent5"/>
                </a:solidFill>
                <a:latin typeface="+mj-ea"/>
                <a:ea typeface="+mj-ea"/>
              </a:rPr>
              <a:t>陆怡</a:t>
            </a:r>
            <a:r>
              <a:rPr lang="en-US" altLang="zh-CN" sz="1200" dirty="0" smtClean="0">
                <a:solidFill>
                  <a:schemeClr val="accent5"/>
                </a:solidFill>
                <a:latin typeface="+mj-ea"/>
                <a:ea typeface="+mj-ea"/>
              </a:rPr>
              <a:t>|</a:t>
            </a:r>
            <a:r>
              <a:rPr lang="zh-CN" altLang="en-US" sz="1200" dirty="0">
                <a:solidFill>
                  <a:schemeClr val="accent5"/>
                </a:solidFill>
                <a:latin typeface="+mj-ea"/>
              </a:rPr>
              <a:t>徐申晔</a:t>
            </a:r>
            <a:endParaRPr lang="en-US" altLang="zh-CN" sz="1200" dirty="0">
              <a:solidFill>
                <a:schemeClr val="accent5"/>
              </a:solidFill>
              <a:latin typeface="+mj-ea"/>
              <a:ea typeface="+mj-ea"/>
            </a:endParaRPr>
          </a:p>
        </p:txBody>
      </p:sp>
    </p:spTree>
    <p:extLst>
      <p:ext uri="{BB962C8B-B14F-4D97-AF65-F5344CB8AC3E}">
        <p14:creationId xmlns:p14="http://schemas.microsoft.com/office/powerpoint/2010/main" val="344779035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9B5B71F7-808C-4AC6-BBE3-6516ED7F46C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82845" y="895060"/>
            <a:ext cx="1616709" cy="3488383"/>
          </a:xfrm>
        </p:spPr>
      </p:pic>
      <p:pic>
        <p:nvPicPr>
          <p:cNvPr id="6" name="图片占位符 5">
            <a:extLst>
              <a:ext uri="{FF2B5EF4-FFF2-40B4-BE49-F238E27FC236}">
                <a16:creationId xmlns:a16="http://schemas.microsoft.com/office/drawing/2014/main" id="{9A804C81-D787-4412-A2C1-0D64C138530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3655506" y="656264"/>
            <a:ext cx="1782580" cy="3860119"/>
          </a:xfrm>
        </p:spPr>
      </p:pic>
      <p:pic>
        <p:nvPicPr>
          <p:cNvPr id="34" name="图片占位符 33">
            <a:extLst>
              <a:ext uri="{FF2B5EF4-FFF2-40B4-BE49-F238E27FC236}">
                <a16:creationId xmlns:a16="http://schemas.microsoft.com/office/drawing/2014/main" id="{7D472194-7C8D-4EDC-A01E-A6EAC6502B85}"/>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6435272" y="895060"/>
            <a:ext cx="1616709" cy="3488383"/>
          </a:xfr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a:solidFill>
                  <a:schemeClr val="accent6">
                    <a:lumMod val="60000"/>
                    <a:lumOff val="40000"/>
                  </a:schemeClr>
                </a:solidFill>
                <a:cs typeface="+mn-ea"/>
                <a:sym typeface="+mn-lt"/>
              </a:rPr>
              <a:t>首页</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首页</a:t>
            </a:r>
            <a:r>
              <a:rPr lang="en-US" altLang="zh-CN" b="1" dirty="0" smtClean="0">
                <a:solidFill>
                  <a:schemeClr val="accent6">
                    <a:lumMod val="75000"/>
                  </a:schemeClr>
                </a:solidFill>
                <a:cs typeface="+mn-ea"/>
                <a:sym typeface="+mn-lt"/>
              </a:rPr>
              <a:t>2</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发布页面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27255979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a:extLst>
              <a:ext uri="{FF2B5EF4-FFF2-40B4-BE49-F238E27FC236}">
                <a16:creationId xmlns:a16="http://schemas.microsoft.com/office/drawing/2014/main" id="{9B5B71F7-808C-4AC6-BBE3-6516ED7F46C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085742" y="895060"/>
            <a:ext cx="1610914" cy="3488383"/>
          </a:xfrm>
        </p:spPr>
      </p:pic>
      <p:pic>
        <p:nvPicPr>
          <p:cNvPr id="6" name="图片占位符 5">
            <a:extLst>
              <a:ext uri="{FF2B5EF4-FFF2-40B4-BE49-F238E27FC236}">
                <a16:creationId xmlns:a16="http://schemas.microsoft.com/office/drawing/2014/main" id="{9A804C81-D787-4412-A2C1-0D64C138530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3655506" y="656264"/>
            <a:ext cx="1782579" cy="3860119"/>
          </a:xfrm>
        </p:spPr>
      </p:pic>
      <p:pic>
        <p:nvPicPr>
          <p:cNvPr id="34" name="图片占位符 33">
            <a:extLst>
              <a:ext uri="{FF2B5EF4-FFF2-40B4-BE49-F238E27FC236}">
                <a16:creationId xmlns:a16="http://schemas.microsoft.com/office/drawing/2014/main" id="{7D472194-7C8D-4EDC-A01E-A6EAC6502B85}"/>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6438169" y="895060"/>
            <a:ext cx="1610914" cy="3488383"/>
          </a:xfrm>
        </p:spPr>
      </p:pic>
      <p:grpSp>
        <p:nvGrpSpPr>
          <p:cNvPr id="15" name="Group 14"/>
          <p:cNvGrpSpPr/>
          <p:nvPr/>
        </p:nvGrpSpPr>
        <p:grpSpPr>
          <a:xfrm>
            <a:off x="3488464" y="523525"/>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2"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33" name="Group 32"/>
          <p:cNvGrpSpPr/>
          <p:nvPr/>
        </p:nvGrpSpPr>
        <p:grpSpPr>
          <a:xfrm>
            <a:off x="934534" y="760996"/>
            <a:ext cx="1856923" cy="3696704"/>
            <a:chOff x="1882736" y="5503863"/>
            <a:chExt cx="6362700" cy="12666663"/>
          </a:xfrm>
        </p:grpSpPr>
        <p:sp>
          <p:nvSpPr>
            <p:cNvPr id="17" name="Freeform 5"/>
            <p:cNvSpPr>
              <a:spLocks noEditPoints="1"/>
            </p:cNvSpPr>
            <p:nvPr/>
          </p:nvSpPr>
          <p:spPr bwMode="auto">
            <a:xfrm>
              <a:off x="1882736" y="5503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chemeClr val="tx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8" name="Freeform 6"/>
            <p:cNvSpPr>
              <a:spLocks noEditPoints="1"/>
            </p:cNvSpPr>
            <p:nvPr/>
          </p:nvSpPr>
          <p:spPr bwMode="auto">
            <a:xfrm>
              <a:off x="2038311" y="5610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9" name="Freeform 7"/>
            <p:cNvSpPr>
              <a:spLocks noEditPoints="1"/>
            </p:cNvSpPr>
            <p:nvPr/>
          </p:nvSpPr>
          <p:spPr bwMode="auto">
            <a:xfrm>
              <a:off x="4362411" y="5932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0" name="Rectangle 8"/>
            <p:cNvSpPr>
              <a:spLocks noChangeArrowheads="1"/>
            </p:cNvSpPr>
            <p:nvPr/>
          </p:nvSpPr>
          <p:spPr bwMode="auto">
            <a:xfrm>
              <a:off x="19319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1" name="Rectangle 9"/>
            <p:cNvSpPr>
              <a:spLocks noChangeArrowheads="1"/>
            </p:cNvSpPr>
            <p:nvPr/>
          </p:nvSpPr>
          <p:spPr bwMode="auto">
            <a:xfrm>
              <a:off x="8091448" y="6723063"/>
              <a:ext cx="106363" cy="96838"/>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2" name="Rectangle 10"/>
            <p:cNvSpPr>
              <a:spLocks noChangeArrowheads="1"/>
            </p:cNvSpPr>
            <p:nvPr/>
          </p:nvSpPr>
          <p:spPr bwMode="auto">
            <a:xfrm>
              <a:off x="19319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sp>
          <p:nvSpPr>
            <p:cNvPr id="23" name="Rectangle 11"/>
            <p:cNvSpPr>
              <a:spLocks noChangeArrowheads="1"/>
            </p:cNvSpPr>
            <p:nvPr/>
          </p:nvSpPr>
          <p:spPr bwMode="auto">
            <a:xfrm>
              <a:off x="8091448" y="16862425"/>
              <a:ext cx="106363" cy="98425"/>
            </a:xfrm>
            <a:prstGeom prst="rect">
              <a:avLst/>
            </a:prstGeom>
            <a:solidFill>
              <a:schemeClr val="tx2">
                <a:lumMod val="50000"/>
                <a:lumOff val="50000"/>
              </a:schemeClr>
            </a:solidFill>
            <a:ln>
              <a:noFill/>
            </a:ln>
          </p:spPr>
          <p:txBody>
            <a:bodyPr vert="horz" wrap="square" lIns="34286" tIns="17143" rIns="34286" bIns="17143" numCol="1" anchor="t" anchorCtr="0" compatLnSpc="1"/>
            <a:lstStyle/>
            <a:p>
              <a:endParaRPr lang="en-US" sz="675">
                <a:cs typeface="+mn-ea"/>
                <a:sym typeface="+mn-lt"/>
              </a:endParaRPr>
            </a:p>
          </p:txBody>
        </p:sp>
      </p:grpSp>
      <p:grpSp>
        <p:nvGrpSpPr>
          <p:cNvPr id="24" name="Group 23"/>
          <p:cNvGrpSpPr/>
          <p:nvPr/>
        </p:nvGrpSpPr>
        <p:grpSpPr>
          <a:xfrm>
            <a:off x="6280964" y="760996"/>
            <a:ext cx="1856923" cy="3696704"/>
            <a:chOff x="6319838" y="2074863"/>
            <a:chExt cx="6362700" cy="12666663"/>
          </a:xfrm>
        </p:grpSpPr>
        <p:sp>
          <p:nvSpPr>
            <p:cNvPr id="25"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6"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7"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28"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29"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0"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31"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sp>
        <p:nvSpPr>
          <p:cNvPr id="48" name="TextBox 47"/>
          <p:cNvSpPr txBox="1"/>
          <p:nvPr/>
        </p:nvSpPr>
        <p:spPr>
          <a:xfrm>
            <a:off x="1107714"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接受任务页面</a:t>
            </a:r>
            <a:endParaRPr lang="en-US" b="1" dirty="0">
              <a:solidFill>
                <a:schemeClr val="accent6">
                  <a:lumMod val="60000"/>
                  <a:lumOff val="40000"/>
                </a:schemeClr>
              </a:solidFill>
              <a:cs typeface="+mn-ea"/>
              <a:sym typeface="+mn-lt"/>
            </a:endParaRPr>
          </a:p>
        </p:txBody>
      </p:sp>
      <p:sp>
        <p:nvSpPr>
          <p:cNvPr id="35" name="TextBox 47"/>
          <p:cNvSpPr txBox="1"/>
          <p:nvPr/>
        </p:nvSpPr>
        <p:spPr>
          <a:xfrm>
            <a:off x="3743614" y="4695735"/>
            <a:ext cx="1566970" cy="307777"/>
          </a:xfrm>
          <a:prstGeom prst="rect">
            <a:avLst/>
          </a:prstGeom>
          <a:noFill/>
        </p:spPr>
        <p:txBody>
          <a:bodyPr wrap="square" rtlCol="0">
            <a:spAutoFit/>
          </a:bodyPr>
          <a:lstStyle/>
          <a:p>
            <a:pPr algn="ctr"/>
            <a:r>
              <a:rPr lang="zh-CN" altLang="en-US" b="1" dirty="0" smtClean="0">
                <a:solidFill>
                  <a:schemeClr val="accent6">
                    <a:lumMod val="75000"/>
                  </a:schemeClr>
                </a:solidFill>
                <a:cs typeface="+mn-ea"/>
                <a:sym typeface="+mn-lt"/>
              </a:rPr>
              <a:t>关注任务页面</a:t>
            </a:r>
            <a:endParaRPr lang="en-US" b="1" dirty="0">
              <a:solidFill>
                <a:schemeClr val="accent6">
                  <a:lumMod val="75000"/>
                </a:schemeClr>
              </a:solidFill>
              <a:cs typeface="+mn-ea"/>
              <a:sym typeface="+mn-lt"/>
            </a:endParaRPr>
          </a:p>
        </p:txBody>
      </p:sp>
      <p:sp>
        <p:nvSpPr>
          <p:cNvPr id="36" name="TextBox 47"/>
          <p:cNvSpPr txBox="1"/>
          <p:nvPr/>
        </p:nvSpPr>
        <p:spPr>
          <a:xfrm>
            <a:off x="6441693" y="4589900"/>
            <a:ext cx="1566970" cy="307777"/>
          </a:xfrm>
          <a:prstGeom prst="rect">
            <a:avLst/>
          </a:prstGeom>
          <a:noFill/>
        </p:spPr>
        <p:txBody>
          <a:bodyPr wrap="square" rtlCol="0">
            <a:spAutoFit/>
          </a:bodyPr>
          <a:lstStyle/>
          <a:p>
            <a:pPr algn="ctr"/>
            <a:r>
              <a:rPr lang="zh-CN" altLang="en-US" b="1" dirty="0" smtClean="0">
                <a:solidFill>
                  <a:schemeClr val="accent6">
                    <a:lumMod val="60000"/>
                    <a:lumOff val="40000"/>
                  </a:schemeClr>
                </a:solidFill>
                <a:cs typeface="+mn-ea"/>
                <a:sym typeface="+mn-lt"/>
              </a:rPr>
              <a:t>好友页面</a:t>
            </a:r>
            <a:endParaRPr lang="en-US" b="1" dirty="0">
              <a:solidFill>
                <a:schemeClr val="accent6">
                  <a:lumMod val="60000"/>
                  <a:lumOff val="40000"/>
                </a:schemeClr>
              </a:solidFill>
              <a:cs typeface="+mn-ea"/>
              <a:sym typeface="+mn-lt"/>
            </a:endParaRPr>
          </a:p>
        </p:txBody>
      </p:sp>
    </p:spTree>
    <p:extLst>
      <p:ext uri="{BB962C8B-B14F-4D97-AF65-F5344CB8AC3E}">
        <p14:creationId xmlns:p14="http://schemas.microsoft.com/office/powerpoint/2010/main" val="1568015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工作总结</a:t>
            </a:r>
            <a:endParaRPr lang="zh-CN" altLang="en-US" sz="2700" b="1" dirty="0">
              <a:solidFill>
                <a:schemeClr val="tx2">
                  <a:lumMod val="90000"/>
                  <a:lumOff val="10000"/>
                </a:schemeClr>
              </a:solidFill>
            </a:endParaRP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06525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494939"/>
              <a:chOff x="1478086" y="4679146"/>
              <a:chExt cx="5103695" cy="1494939"/>
            </a:xfrm>
          </p:grpSpPr>
          <p:sp>
            <p:nvSpPr>
              <p:cNvPr id="54" name="矩形 53"/>
              <p:cNvSpPr/>
              <p:nvPr/>
            </p:nvSpPr>
            <p:spPr>
              <a:xfrm>
                <a:off x="1478086" y="5140811"/>
                <a:ext cx="5103695" cy="1033274"/>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完成上述页面的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完成上述页面与后端的交互逻辑</a:t>
                </a:r>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主要工作</a:t>
                </a:r>
                <a:endParaRPr lang="zh-CN" altLang="en-US" sz="1500" b="1" dirty="0">
                  <a:solidFill>
                    <a:srgbClr val="53585F"/>
                  </a:solidFill>
                </a:endParaRP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624299"/>
            <a:ext cx="5621538" cy="2242122"/>
            <a:chOff x="662715" y="3181350"/>
            <a:chExt cx="7495383" cy="2989495"/>
          </a:xfrm>
        </p:grpSpPr>
        <p:sp>
          <p:nvSpPr>
            <p:cNvPr id="57" name="矩形 56"/>
            <p:cNvSpPr/>
            <p:nvPr/>
          </p:nvSpPr>
          <p:spPr>
            <a:xfrm>
              <a:off x="662715" y="3181350"/>
              <a:ext cx="7495382" cy="2989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7" y="3332411"/>
              <a:ext cx="5739011" cy="2554545"/>
              <a:chOff x="1478085" y="4679146"/>
              <a:chExt cx="5739011" cy="2554545"/>
            </a:xfrm>
          </p:grpSpPr>
          <p:sp>
            <p:nvSpPr>
              <p:cNvPr id="61" name="矩形 60"/>
              <p:cNvSpPr/>
              <p:nvPr/>
            </p:nvSpPr>
            <p:spPr>
              <a:xfrm>
                <a:off x="1478085" y="5140811"/>
                <a:ext cx="5739011" cy="2092880"/>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完成自己部分的文档</a:t>
                </a:r>
              </a:p>
              <a:p>
                <a:pPr marL="457200" lvl="0" indent="-342900">
                  <a:lnSpc>
                    <a:spcPct val="200000"/>
                  </a:lnSpc>
                  <a:buSzPts val="1800"/>
                  <a:buAutoNum type="arabicPeriod"/>
                </a:pPr>
                <a:r>
                  <a:rPr lang="zh-CN" altLang="en-US" sz="1200" dirty="0"/>
                  <a:t>参与项目主题讨论</a:t>
                </a:r>
                <a:r>
                  <a:rPr lang="en-US" altLang="zh-CN" sz="1200" dirty="0"/>
                  <a:t>, </a:t>
                </a:r>
                <a:r>
                  <a:rPr lang="zh-CN" altLang="en-US" sz="1200" dirty="0"/>
                  <a:t>与项目前后端接口初步设计的讨论</a:t>
                </a:r>
              </a:p>
              <a:p>
                <a:pPr marL="457200" lvl="0" indent="-342900">
                  <a:lnSpc>
                    <a:spcPct val="200000"/>
                  </a:lnSpc>
                  <a:buSzPts val="1800"/>
                  <a:buAutoNum type="arabicPeriod"/>
                </a:pPr>
                <a:r>
                  <a:rPr lang="zh-CN" altLang="en-US" sz="1200" dirty="0"/>
                  <a:t>在开发过程中完成与后端的交流与对接</a:t>
                </a:r>
                <a:r>
                  <a:rPr lang="en-US" altLang="zh-CN" sz="1200" dirty="0"/>
                  <a:t>, </a:t>
                </a:r>
                <a:r>
                  <a:rPr lang="zh-CN" altLang="en-US" sz="1200" dirty="0"/>
                  <a:t>并对测试出现的</a:t>
                </a:r>
                <a:r>
                  <a:rPr lang="en-US" altLang="zh-CN" sz="1200" dirty="0"/>
                  <a:t>BUG</a:t>
                </a:r>
                <a:r>
                  <a:rPr lang="zh-CN" altLang="en-US" sz="1200" dirty="0"/>
                  <a:t>进行修改</a:t>
                </a:r>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次要工作</a:t>
                </a:r>
                <a:endParaRPr lang="zh-CN" altLang="en-US" sz="1500" b="1" dirty="0">
                  <a:solidFill>
                    <a:srgbClr val="53585F"/>
                  </a:solidFill>
                </a:endParaRP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97194637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胡弋舟</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前端工程师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31094"/>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图片占位符 5">
            <a:extLst>
              <a:ext uri="{FF2B5EF4-FFF2-40B4-BE49-F238E27FC236}">
                <a16:creationId xmlns:a16="http://schemas.microsoft.com/office/drawing/2014/main" id="{9A804C81-D787-4412-A2C1-0D64C1385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477" y="686367"/>
            <a:ext cx="1782579" cy="3844884"/>
          </a:xfrm>
          <a:prstGeom prst="rect">
            <a:avLst/>
          </a:prstGeom>
        </p:spPr>
      </p:pic>
      <p:grpSp>
        <p:nvGrpSpPr>
          <p:cNvPr id="7" name="Group 14"/>
          <p:cNvGrpSpPr/>
          <p:nvPr/>
        </p:nvGrpSpPr>
        <p:grpSpPr>
          <a:xfrm>
            <a:off x="1247435" y="546011"/>
            <a:ext cx="2042615" cy="4066375"/>
            <a:chOff x="6319838" y="2074863"/>
            <a:chExt cx="6362700" cy="12666663"/>
          </a:xfrm>
        </p:grpSpPr>
        <p:sp>
          <p:nvSpPr>
            <p:cNvPr id="8" name="Freeform 5"/>
            <p:cNvSpPr>
              <a:spLocks noEditPoints="1"/>
            </p:cNvSpPr>
            <p:nvPr/>
          </p:nvSpPr>
          <p:spPr bwMode="auto">
            <a:xfrm>
              <a:off x="6319838" y="2074863"/>
              <a:ext cx="6362700" cy="12666663"/>
            </a:xfrm>
            <a:custGeom>
              <a:avLst/>
              <a:gdLst>
                <a:gd name="T0" fmla="*/ 1435 w 1440"/>
                <a:gd name="T1" fmla="*/ 659 h 2868"/>
                <a:gd name="T2" fmla="*/ 1429 w 1440"/>
                <a:gd name="T3" fmla="*/ 659 h 2868"/>
                <a:gd name="T4" fmla="*/ 1429 w 1440"/>
                <a:gd name="T5" fmla="*/ 221 h 2868"/>
                <a:gd name="T6" fmla="*/ 1209 w 1440"/>
                <a:gd name="T7" fmla="*/ 0 h 2868"/>
                <a:gd name="T8" fmla="*/ 232 w 1440"/>
                <a:gd name="T9" fmla="*/ 0 h 2868"/>
                <a:gd name="T10" fmla="*/ 11 w 1440"/>
                <a:gd name="T11" fmla="*/ 221 h 2868"/>
                <a:gd name="T12" fmla="*/ 11 w 1440"/>
                <a:gd name="T13" fmla="*/ 387 h 2868"/>
                <a:gd name="T14" fmla="*/ 4 w 1440"/>
                <a:gd name="T15" fmla="*/ 387 h 2868"/>
                <a:gd name="T16" fmla="*/ 0 w 1440"/>
                <a:gd name="T17" fmla="*/ 392 h 2868"/>
                <a:gd name="T18" fmla="*/ 0 w 1440"/>
                <a:gd name="T19" fmla="*/ 498 h 2868"/>
                <a:gd name="T20" fmla="*/ 4 w 1440"/>
                <a:gd name="T21" fmla="*/ 502 h 2868"/>
                <a:gd name="T22" fmla="*/ 11 w 1440"/>
                <a:gd name="T23" fmla="*/ 502 h 2868"/>
                <a:gd name="T24" fmla="*/ 11 w 1440"/>
                <a:gd name="T25" fmla="*/ 593 h 2868"/>
                <a:gd name="T26" fmla="*/ 4 w 1440"/>
                <a:gd name="T27" fmla="*/ 593 h 2868"/>
                <a:gd name="T28" fmla="*/ 0 w 1440"/>
                <a:gd name="T29" fmla="*/ 597 h 2868"/>
                <a:gd name="T30" fmla="*/ 0 w 1440"/>
                <a:gd name="T31" fmla="*/ 798 h 2868"/>
                <a:gd name="T32" fmla="*/ 4 w 1440"/>
                <a:gd name="T33" fmla="*/ 802 h 2868"/>
                <a:gd name="T34" fmla="*/ 11 w 1440"/>
                <a:gd name="T35" fmla="*/ 802 h 2868"/>
                <a:gd name="T36" fmla="*/ 11 w 1440"/>
                <a:gd name="T37" fmla="*/ 855 h 2868"/>
                <a:gd name="T38" fmla="*/ 4 w 1440"/>
                <a:gd name="T39" fmla="*/ 855 h 2868"/>
                <a:gd name="T40" fmla="*/ 0 w 1440"/>
                <a:gd name="T41" fmla="*/ 860 h 2868"/>
                <a:gd name="T42" fmla="*/ 0 w 1440"/>
                <a:gd name="T43" fmla="*/ 1061 h 2868"/>
                <a:gd name="T44" fmla="*/ 4 w 1440"/>
                <a:gd name="T45" fmla="*/ 1065 h 2868"/>
                <a:gd name="T46" fmla="*/ 11 w 1440"/>
                <a:gd name="T47" fmla="*/ 1065 h 2868"/>
                <a:gd name="T48" fmla="*/ 11 w 1440"/>
                <a:gd name="T49" fmla="*/ 2647 h 2868"/>
                <a:gd name="T50" fmla="*/ 232 w 1440"/>
                <a:gd name="T51" fmla="*/ 2868 h 2868"/>
                <a:gd name="T52" fmla="*/ 1209 w 1440"/>
                <a:gd name="T53" fmla="*/ 2868 h 2868"/>
                <a:gd name="T54" fmla="*/ 1429 w 1440"/>
                <a:gd name="T55" fmla="*/ 2647 h 2868"/>
                <a:gd name="T56" fmla="*/ 1429 w 1440"/>
                <a:gd name="T57" fmla="*/ 1001 h 2868"/>
                <a:gd name="T58" fmla="*/ 1435 w 1440"/>
                <a:gd name="T59" fmla="*/ 1001 h 2868"/>
                <a:gd name="T60" fmla="*/ 1440 w 1440"/>
                <a:gd name="T61" fmla="*/ 996 h 2868"/>
                <a:gd name="T62" fmla="*/ 1440 w 1440"/>
                <a:gd name="T63" fmla="*/ 664 h 2868"/>
                <a:gd name="T64" fmla="*/ 1435 w 1440"/>
                <a:gd name="T65" fmla="*/ 659 h 2868"/>
                <a:gd name="T66" fmla="*/ 1372 w 1440"/>
                <a:gd name="T67" fmla="*/ 2673 h 2868"/>
                <a:gd name="T68" fmla="*/ 1245 w 1440"/>
                <a:gd name="T69" fmla="*/ 2796 h 2868"/>
                <a:gd name="T70" fmla="*/ 203 w 1440"/>
                <a:gd name="T71" fmla="*/ 2796 h 2868"/>
                <a:gd name="T72" fmla="*/ 76 w 1440"/>
                <a:gd name="T73" fmla="*/ 2673 h 2868"/>
                <a:gd name="T74" fmla="*/ 76 w 1440"/>
                <a:gd name="T75" fmla="*/ 189 h 2868"/>
                <a:gd name="T76" fmla="*/ 203 w 1440"/>
                <a:gd name="T77" fmla="*/ 66 h 2868"/>
                <a:gd name="T78" fmla="*/ 342 w 1440"/>
                <a:gd name="T79" fmla="*/ 66 h 2868"/>
                <a:gd name="T80" fmla="*/ 342 w 1440"/>
                <a:gd name="T81" fmla="*/ 66 h 2868"/>
                <a:gd name="T82" fmla="*/ 343 w 1440"/>
                <a:gd name="T83" fmla="*/ 66 h 2868"/>
                <a:gd name="T84" fmla="*/ 357 w 1440"/>
                <a:gd name="T85" fmla="*/ 79 h 2868"/>
                <a:gd name="T86" fmla="*/ 357 w 1440"/>
                <a:gd name="T87" fmla="*/ 80 h 2868"/>
                <a:gd name="T88" fmla="*/ 375 w 1440"/>
                <a:gd name="T89" fmla="*/ 90 h 2868"/>
                <a:gd name="T90" fmla="*/ 387 w 1440"/>
                <a:gd name="T91" fmla="*/ 131 h 2868"/>
                <a:gd name="T92" fmla="*/ 382 w 1440"/>
                <a:gd name="T93" fmla="*/ 144 h 2868"/>
                <a:gd name="T94" fmla="*/ 440 w 1440"/>
                <a:gd name="T95" fmla="*/ 166 h 2868"/>
                <a:gd name="T96" fmla="*/ 1008 w 1440"/>
                <a:gd name="T97" fmla="*/ 166 h 2868"/>
                <a:gd name="T98" fmla="*/ 1044 w 1440"/>
                <a:gd name="T99" fmla="*/ 158 h 2868"/>
                <a:gd name="T100" fmla="*/ 1044 w 1440"/>
                <a:gd name="T101" fmla="*/ 139 h 2868"/>
                <a:gd name="T102" fmla="*/ 1068 w 1440"/>
                <a:gd name="T103" fmla="*/ 88 h 2868"/>
                <a:gd name="T104" fmla="*/ 1092 w 1440"/>
                <a:gd name="T105" fmla="*/ 74 h 2868"/>
                <a:gd name="T106" fmla="*/ 1105 w 1440"/>
                <a:gd name="T107" fmla="*/ 66 h 2868"/>
                <a:gd name="T108" fmla="*/ 1106 w 1440"/>
                <a:gd name="T109" fmla="*/ 66 h 2868"/>
                <a:gd name="T110" fmla="*/ 1106 w 1440"/>
                <a:gd name="T111" fmla="*/ 66 h 2868"/>
                <a:gd name="T112" fmla="*/ 1245 w 1440"/>
                <a:gd name="T113" fmla="*/ 66 h 2868"/>
                <a:gd name="T114" fmla="*/ 1372 w 1440"/>
                <a:gd name="T115" fmla="*/ 189 h 2868"/>
                <a:gd name="T116" fmla="*/ 1372 w 1440"/>
                <a:gd name="T117" fmla="*/ 267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0" h="2868">
                  <a:moveTo>
                    <a:pt x="1435" y="659"/>
                  </a:moveTo>
                  <a:cubicBezTo>
                    <a:pt x="1429" y="659"/>
                    <a:pt x="1429" y="659"/>
                    <a:pt x="1429" y="659"/>
                  </a:cubicBezTo>
                  <a:cubicBezTo>
                    <a:pt x="1429" y="221"/>
                    <a:pt x="1429" y="221"/>
                    <a:pt x="1429" y="221"/>
                  </a:cubicBezTo>
                  <a:cubicBezTo>
                    <a:pt x="1429" y="99"/>
                    <a:pt x="1331" y="0"/>
                    <a:pt x="1209" y="0"/>
                  </a:cubicBezTo>
                  <a:cubicBezTo>
                    <a:pt x="232" y="0"/>
                    <a:pt x="232" y="0"/>
                    <a:pt x="232" y="0"/>
                  </a:cubicBezTo>
                  <a:cubicBezTo>
                    <a:pt x="110" y="0"/>
                    <a:pt x="11" y="99"/>
                    <a:pt x="11" y="221"/>
                  </a:cubicBezTo>
                  <a:cubicBezTo>
                    <a:pt x="11" y="387"/>
                    <a:pt x="11" y="387"/>
                    <a:pt x="11" y="387"/>
                  </a:cubicBezTo>
                  <a:cubicBezTo>
                    <a:pt x="4" y="387"/>
                    <a:pt x="4" y="387"/>
                    <a:pt x="4" y="387"/>
                  </a:cubicBezTo>
                  <a:cubicBezTo>
                    <a:pt x="2" y="387"/>
                    <a:pt x="0" y="389"/>
                    <a:pt x="0" y="392"/>
                  </a:cubicBezTo>
                  <a:cubicBezTo>
                    <a:pt x="0" y="498"/>
                    <a:pt x="0" y="498"/>
                    <a:pt x="0" y="498"/>
                  </a:cubicBezTo>
                  <a:cubicBezTo>
                    <a:pt x="0" y="500"/>
                    <a:pt x="2" y="502"/>
                    <a:pt x="4" y="502"/>
                  </a:cubicBezTo>
                  <a:cubicBezTo>
                    <a:pt x="11" y="502"/>
                    <a:pt x="11" y="502"/>
                    <a:pt x="11" y="502"/>
                  </a:cubicBezTo>
                  <a:cubicBezTo>
                    <a:pt x="11" y="593"/>
                    <a:pt x="11" y="593"/>
                    <a:pt x="11" y="593"/>
                  </a:cubicBezTo>
                  <a:cubicBezTo>
                    <a:pt x="4" y="593"/>
                    <a:pt x="4" y="593"/>
                    <a:pt x="4" y="593"/>
                  </a:cubicBezTo>
                  <a:cubicBezTo>
                    <a:pt x="2" y="593"/>
                    <a:pt x="0" y="595"/>
                    <a:pt x="0" y="597"/>
                  </a:cubicBezTo>
                  <a:cubicBezTo>
                    <a:pt x="0" y="798"/>
                    <a:pt x="0" y="798"/>
                    <a:pt x="0" y="798"/>
                  </a:cubicBezTo>
                  <a:cubicBezTo>
                    <a:pt x="0" y="801"/>
                    <a:pt x="2" y="802"/>
                    <a:pt x="4" y="802"/>
                  </a:cubicBezTo>
                  <a:cubicBezTo>
                    <a:pt x="11" y="802"/>
                    <a:pt x="11" y="802"/>
                    <a:pt x="11" y="802"/>
                  </a:cubicBezTo>
                  <a:cubicBezTo>
                    <a:pt x="11" y="855"/>
                    <a:pt x="11" y="855"/>
                    <a:pt x="11" y="855"/>
                  </a:cubicBezTo>
                  <a:cubicBezTo>
                    <a:pt x="4" y="855"/>
                    <a:pt x="4" y="855"/>
                    <a:pt x="4" y="855"/>
                  </a:cubicBezTo>
                  <a:cubicBezTo>
                    <a:pt x="2" y="855"/>
                    <a:pt x="0" y="857"/>
                    <a:pt x="0" y="860"/>
                  </a:cubicBezTo>
                  <a:cubicBezTo>
                    <a:pt x="0" y="1061"/>
                    <a:pt x="0" y="1061"/>
                    <a:pt x="0" y="1061"/>
                  </a:cubicBezTo>
                  <a:cubicBezTo>
                    <a:pt x="0" y="1063"/>
                    <a:pt x="2" y="1065"/>
                    <a:pt x="4" y="1065"/>
                  </a:cubicBezTo>
                  <a:cubicBezTo>
                    <a:pt x="11" y="1065"/>
                    <a:pt x="11" y="1065"/>
                    <a:pt x="11" y="1065"/>
                  </a:cubicBezTo>
                  <a:cubicBezTo>
                    <a:pt x="11" y="2647"/>
                    <a:pt x="11" y="2647"/>
                    <a:pt x="11" y="2647"/>
                  </a:cubicBezTo>
                  <a:cubicBezTo>
                    <a:pt x="11" y="2769"/>
                    <a:pt x="110" y="2868"/>
                    <a:pt x="232" y="2868"/>
                  </a:cubicBezTo>
                  <a:cubicBezTo>
                    <a:pt x="1209" y="2868"/>
                    <a:pt x="1209" y="2868"/>
                    <a:pt x="1209" y="2868"/>
                  </a:cubicBezTo>
                  <a:cubicBezTo>
                    <a:pt x="1331" y="2868"/>
                    <a:pt x="1429" y="2769"/>
                    <a:pt x="1429" y="2647"/>
                  </a:cubicBezTo>
                  <a:cubicBezTo>
                    <a:pt x="1429" y="1001"/>
                    <a:pt x="1429" y="1001"/>
                    <a:pt x="1429" y="1001"/>
                  </a:cubicBezTo>
                  <a:cubicBezTo>
                    <a:pt x="1435" y="1001"/>
                    <a:pt x="1435" y="1001"/>
                    <a:pt x="1435" y="1001"/>
                  </a:cubicBezTo>
                  <a:cubicBezTo>
                    <a:pt x="1438" y="1001"/>
                    <a:pt x="1440" y="999"/>
                    <a:pt x="1440" y="996"/>
                  </a:cubicBezTo>
                  <a:cubicBezTo>
                    <a:pt x="1440" y="664"/>
                    <a:pt x="1440" y="664"/>
                    <a:pt x="1440" y="664"/>
                  </a:cubicBezTo>
                  <a:cubicBezTo>
                    <a:pt x="1440" y="661"/>
                    <a:pt x="1438" y="659"/>
                    <a:pt x="1435" y="659"/>
                  </a:cubicBezTo>
                  <a:close/>
                  <a:moveTo>
                    <a:pt x="1372" y="2673"/>
                  </a:moveTo>
                  <a:cubicBezTo>
                    <a:pt x="1372" y="2741"/>
                    <a:pt x="1315" y="2796"/>
                    <a:pt x="1245" y="2796"/>
                  </a:cubicBezTo>
                  <a:cubicBezTo>
                    <a:pt x="203" y="2796"/>
                    <a:pt x="203" y="2796"/>
                    <a:pt x="203" y="2796"/>
                  </a:cubicBezTo>
                  <a:cubicBezTo>
                    <a:pt x="133" y="2796"/>
                    <a:pt x="76" y="2741"/>
                    <a:pt x="76" y="2673"/>
                  </a:cubicBezTo>
                  <a:cubicBezTo>
                    <a:pt x="76" y="189"/>
                    <a:pt x="76" y="189"/>
                    <a:pt x="76" y="189"/>
                  </a:cubicBezTo>
                  <a:cubicBezTo>
                    <a:pt x="76" y="121"/>
                    <a:pt x="133" y="66"/>
                    <a:pt x="203" y="66"/>
                  </a:cubicBezTo>
                  <a:cubicBezTo>
                    <a:pt x="342" y="66"/>
                    <a:pt x="342" y="66"/>
                    <a:pt x="342" y="66"/>
                  </a:cubicBezTo>
                  <a:cubicBezTo>
                    <a:pt x="342" y="66"/>
                    <a:pt x="342" y="66"/>
                    <a:pt x="342" y="66"/>
                  </a:cubicBezTo>
                  <a:cubicBezTo>
                    <a:pt x="342" y="66"/>
                    <a:pt x="343" y="66"/>
                    <a:pt x="343" y="66"/>
                  </a:cubicBezTo>
                  <a:cubicBezTo>
                    <a:pt x="351" y="66"/>
                    <a:pt x="357" y="72"/>
                    <a:pt x="357" y="79"/>
                  </a:cubicBezTo>
                  <a:cubicBezTo>
                    <a:pt x="357" y="80"/>
                    <a:pt x="357" y="80"/>
                    <a:pt x="357" y="80"/>
                  </a:cubicBezTo>
                  <a:cubicBezTo>
                    <a:pt x="364" y="80"/>
                    <a:pt x="371" y="84"/>
                    <a:pt x="375" y="90"/>
                  </a:cubicBezTo>
                  <a:cubicBezTo>
                    <a:pt x="383" y="102"/>
                    <a:pt x="387" y="117"/>
                    <a:pt x="387" y="131"/>
                  </a:cubicBezTo>
                  <a:cubicBezTo>
                    <a:pt x="387" y="136"/>
                    <a:pt x="385" y="140"/>
                    <a:pt x="382" y="144"/>
                  </a:cubicBezTo>
                  <a:cubicBezTo>
                    <a:pt x="397" y="158"/>
                    <a:pt x="418" y="166"/>
                    <a:pt x="440" y="166"/>
                  </a:cubicBezTo>
                  <a:cubicBezTo>
                    <a:pt x="1008" y="166"/>
                    <a:pt x="1008" y="166"/>
                    <a:pt x="1008" y="166"/>
                  </a:cubicBezTo>
                  <a:cubicBezTo>
                    <a:pt x="1021" y="166"/>
                    <a:pt x="1033" y="164"/>
                    <a:pt x="1044" y="158"/>
                  </a:cubicBezTo>
                  <a:cubicBezTo>
                    <a:pt x="1041" y="153"/>
                    <a:pt x="1040" y="146"/>
                    <a:pt x="1044" y="139"/>
                  </a:cubicBezTo>
                  <a:cubicBezTo>
                    <a:pt x="1053" y="122"/>
                    <a:pt x="1061" y="105"/>
                    <a:pt x="1068" y="88"/>
                  </a:cubicBezTo>
                  <a:cubicBezTo>
                    <a:pt x="1072" y="78"/>
                    <a:pt x="1081" y="71"/>
                    <a:pt x="1092" y="74"/>
                  </a:cubicBezTo>
                  <a:cubicBezTo>
                    <a:pt x="1094" y="69"/>
                    <a:pt x="1099" y="66"/>
                    <a:pt x="1105" y="66"/>
                  </a:cubicBezTo>
                  <a:cubicBezTo>
                    <a:pt x="1105" y="66"/>
                    <a:pt x="1106" y="66"/>
                    <a:pt x="1106" y="66"/>
                  </a:cubicBezTo>
                  <a:cubicBezTo>
                    <a:pt x="1106" y="66"/>
                    <a:pt x="1106" y="66"/>
                    <a:pt x="1106" y="66"/>
                  </a:cubicBezTo>
                  <a:cubicBezTo>
                    <a:pt x="1245" y="66"/>
                    <a:pt x="1245" y="66"/>
                    <a:pt x="1245" y="66"/>
                  </a:cubicBezTo>
                  <a:cubicBezTo>
                    <a:pt x="1315" y="66"/>
                    <a:pt x="1372" y="121"/>
                    <a:pt x="1372" y="189"/>
                  </a:cubicBezTo>
                  <a:lnTo>
                    <a:pt x="1372" y="2673"/>
                  </a:ln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9" name="Freeform 6"/>
            <p:cNvSpPr>
              <a:spLocks noEditPoints="1"/>
            </p:cNvSpPr>
            <p:nvPr/>
          </p:nvSpPr>
          <p:spPr bwMode="auto">
            <a:xfrm>
              <a:off x="6475413" y="2181225"/>
              <a:ext cx="6053138" cy="12449175"/>
            </a:xfrm>
            <a:custGeom>
              <a:avLst/>
              <a:gdLst>
                <a:gd name="T0" fmla="*/ 1171 w 1370"/>
                <a:gd name="T1" fmla="*/ 0 h 2819"/>
                <a:gd name="T2" fmla="*/ 199 w 1370"/>
                <a:gd name="T3" fmla="*/ 0 h 2819"/>
                <a:gd name="T4" fmla="*/ 0 w 1370"/>
                <a:gd name="T5" fmla="*/ 199 h 2819"/>
                <a:gd name="T6" fmla="*/ 0 w 1370"/>
                <a:gd name="T7" fmla="*/ 2621 h 2819"/>
                <a:gd name="T8" fmla="*/ 199 w 1370"/>
                <a:gd name="T9" fmla="*/ 2819 h 2819"/>
                <a:gd name="T10" fmla="*/ 1171 w 1370"/>
                <a:gd name="T11" fmla="*/ 2819 h 2819"/>
                <a:gd name="T12" fmla="*/ 1370 w 1370"/>
                <a:gd name="T13" fmla="*/ 2621 h 2819"/>
                <a:gd name="T14" fmla="*/ 1370 w 1370"/>
                <a:gd name="T15" fmla="*/ 199 h 2819"/>
                <a:gd name="T16" fmla="*/ 1171 w 1370"/>
                <a:gd name="T17" fmla="*/ 0 h 2819"/>
                <a:gd name="T18" fmla="*/ 1306 w 1370"/>
                <a:gd name="T19" fmla="*/ 2633 h 2819"/>
                <a:gd name="T20" fmla="*/ 1185 w 1370"/>
                <a:gd name="T21" fmla="*/ 2754 h 2819"/>
                <a:gd name="T22" fmla="*/ 186 w 1370"/>
                <a:gd name="T23" fmla="*/ 2754 h 2819"/>
                <a:gd name="T24" fmla="*/ 64 w 1370"/>
                <a:gd name="T25" fmla="*/ 2633 h 2819"/>
                <a:gd name="T26" fmla="*/ 64 w 1370"/>
                <a:gd name="T27" fmla="*/ 187 h 2819"/>
                <a:gd name="T28" fmla="*/ 186 w 1370"/>
                <a:gd name="T29" fmla="*/ 65 h 2819"/>
                <a:gd name="T30" fmla="*/ 319 w 1370"/>
                <a:gd name="T31" fmla="*/ 65 h 2819"/>
                <a:gd name="T32" fmla="*/ 319 w 1370"/>
                <a:gd name="T33" fmla="*/ 65 h 2819"/>
                <a:gd name="T34" fmla="*/ 320 w 1370"/>
                <a:gd name="T35" fmla="*/ 65 h 2819"/>
                <a:gd name="T36" fmla="*/ 334 w 1370"/>
                <a:gd name="T37" fmla="*/ 79 h 2819"/>
                <a:gd name="T38" fmla="*/ 334 w 1370"/>
                <a:gd name="T39" fmla="*/ 79 h 2819"/>
                <a:gd name="T40" fmla="*/ 334 w 1370"/>
                <a:gd name="T41" fmla="*/ 80 h 2819"/>
                <a:gd name="T42" fmla="*/ 334 w 1370"/>
                <a:gd name="T43" fmla="*/ 85 h 2819"/>
                <a:gd name="T44" fmla="*/ 413 w 1370"/>
                <a:gd name="T45" fmla="*/ 165 h 2819"/>
                <a:gd name="T46" fmla="*/ 957 w 1370"/>
                <a:gd name="T47" fmla="*/ 165 h 2819"/>
                <a:gd name="T48" fmla="*/ 1037 w 1370"/>
                <a:gd name="T49" fmla="*/ 85 h 2819"/>
                <a:gd name="T50" fmla="*/ 1037 w 1370"/>
                <a:gd name="T51" fmla="*/ 80 h 2819"/>
                <a:gd name="T52" fmla="*/ 1037 w 1370"/>
                <a:gd name="T53" fmla="*/ 79 h 2819"/>
                <a:gd name="T54" fmla="*/ 1050 w 1370"/>
                <a:gd name="T55" fmla="*/ 65 h 2819"/>
                <a:gd name="T56" fmla="*/ 1051 w 1370"/>
                <a:gd name="T57" fmla="*/ 65 h 2819"/>
                <a:gd name="T58" fmla="*/ 1051 w 1370"/>
                <a:gd name="T59" fmla="*/ 65 h 2819"/>
                <a:gd name="T60" fmla="*/ 1185 w 1370"/>
                <a:gd name="T61" fmla="*/ 65 h 2819"/>
                <a:gd name="T62" fmla="*/ 1306 w 1370"/>
                <a:gd name="T63" fmla="*/ 187 h 2819"/>
                <a:gd name="T64" fmla="*/ 1306 w 1370"/>
                <a:gd name="T65" fmla="*/ 2633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0" h="2819">
                  <a:moveTo>
                    <a:pt x="1171" y="0"/>
                  </a:moveTo>
                  <a:cubicBezTo>
                    <a:pt x="199" y="0"/>
                    <a:pt x="199" y="0"/>
                    <a:pt x="199" y="0"/>
                  </a:cubicBezTo>
                  <a:cubicBezTo>
                    <a:pt x="89" y="0"/>
                    <a:pt x="0" y="89"/>
                    <a:pt x="0" y="199"/>
                  </a:cubicBezTo>
                  <a:cubicBezTo>
                    <a:pt x="0" y="2621"/>
                    <a:pt x="0" y="2621"/>
                    <a:pt x="0" y="2621"/>
                  </a:cubicBezTo>
                  <a:cubicBezTo>
                    <a:pt x="0" y="2730"/>
                    <a:pt x="89" y="2819"/>
                    <a:pt x="199" y="2819"/>
                  </a:cubicBezTo>
                  <a:cubicBezTo>
                    <a:pt x="1171" y="2819"/>
                    <a:pt x="1171" y="2819"/>
                    <a:pt x="1171" y="2819"/>
                  </a:cubicBezTo>
                  <a:cubicBezTo>
                    <a:pt x="1281" y="2819"/>
                    <a:pt x="1370" y="2730"/>
                    <a:pt x="1370" y="2621"/>
                  </a:cubicBezTo>
                  <a:cubicBezTo>
                    <a:pt x="1370" y="199"/>
                    <a:pt x="1370" y="199"/>
                    <a:pt x="1370" y="199"/>
                  </a:cubicBezTo>
                  <a:cubicBezTo>
                    <a:pt x="1370" y="89"/>
                    <a:pt x="1281" y="0"/>
                    <a:pt x="1171" y="0"/>
                  </a:cubicBezTo>
                  <a:close/>
                  <a:moveTo>
                    <a:pt x="1306" y="2633"/>
                  </a:moveTo>
                  <a:cubicBezTo>
                    <a:pt x="1306" y="2700"/>
                    <a:pt x="1252" y="2754"/>
                    <a:pt x="1185" y="2754"/>
                  </a:cubicBezTo>
                  <a:cubicBezTo>
                    <a:pt x="186" y="2754"/>
                    <a:pt x="186" y="2754"/>
                    <a:pt x="186" y="2754"/>
                  </a:cubicBezTo>
                  <a:cubicBezTo>
                    <a:pt x="119" y="2754"/>
                    <a:pt x="64" y="2700"/>
                    <a:pt x="64" y="2633"/>
                  </a:cubicBezTo>
                  <a:cubicBezTo>
                    <a:pt x="64" y="187"/>
                    <a:pt x="64" y="187"/>
                    <a:pt x="64" y="187"/>
                  </a:cubicBezTo>
                  <a:cubicBezTo>
                    <a:pt x="64" y="120"/>
                    <a:pt x="119" y="65"/>
                    <a:pt x="186" y="65"/>
                  </a:cubicBezTo>
                  <a:cubicBezTo>
                    <a:pt x="319" y="65"/>
                    <a:pt x="319" y="65"/>
                    <a:pt x="319" y="65"/>
                  </a:cubicBezTo>
                  <a:cubicBezTo>
                    <a:pt x="319" y="65"/>
                    <a:pt x="319" y="65"/>
                    <a:pt x="319" y="65"/>
                  </a:cubicBezTo>
                  <a:cubicBezTo>
                    <a:pt x="320" y="65"/>
                    <a:pt x="320" y="65"/>
                    <a:pt x="320" y="65"/>
                  </a:cubicBezTo>
                  <a:cubicBezTo>
                    <a:pt x="328" y="65"/>
                    <a:pt x="334" y="71"/>
                    <a:pt x="334" y="79"/>
                  </a:cubicBezTo>
                  <a:cubicBezTo>
                    <a:pt x="334" y="79"/>
                    <a:pt x="334" y="79"/>
                    <a:pt x="334" y="79"/>
                  </a:cubicBezTo>
                  <a:cubicBezTo>
                    <a:pt x="334" y="80"/>
                    <a:pt x="334" y="80"/>
                    <a:pt x="334" y="80"/>
                  </a:cubicBezTo>
                  <a:cubicBezTo>
                    <a:pt x="334" y="85"/>
                    <a:pt x="334" y="85"/>
                    <a:pt x="334" y="85"/>
                  </a:cubicBezTo>
                  <a:cubicBezTo>
                    <a:pt x="334" y="129"/>
                    <a:pt x="369" y="165"/>
                    <a:pt x="413" y="165"/>
                  </a:cubicBezTo>
                  <a:cubicBezTo>
                    <a:pt x="957" y="165"/>
                    <a:pt x="957" y="165"/>
                    <a:pt x="957" y="165"/>
                  </a:cubicBezTo>
                  <a:cubicBezTo>
                    <a:pt x="1001" y="165"/>
                    <a:pt x="1037" y="129"/>
                    <a:pt x="1037" y="85"/>
                  </a:cubicBezTo>
                  <a:cubicBezTo>
                    <a:pt x="1037" y="80"/>
                    <a:pt x="1037" y="80"/>
                    <a:pt x="1037" y="80"/>
                  </a:cubicBezTo>
                  <a:cubicBezTo>
                    <a:pt x="1037" y="79"/>
                    <a:pt x="1037" y="79"/>
                    <a:pt x="1037" y="79"/>
                  </a:cubicBezTo>
                  <a:cubicBezTo>
                    <a:pt x="1037" y="71"/>
                    <a:pt x="1043" y="65"/>
                    <a:pt x="1050" y="65"/>
                  </a:cubicBezTo>
                  <a:cubicBezTo>
                    <a:pt x="1050" y="65"/>
                    <a:pt x="1051" y="65"/>
                    <a:pt x="1051" y="65"/>
                  </a:cubicBezTo>
                  <a:cubicBezTo>
                    <a:pt x="1051" y="65"/>
                    <a:pt x="1051" y="65"/>
                    <a:pt x="1051" y="65"/>
                  </a:cubicBezTo>
                  <a:cubicBezTo>
                    <a:pt x="1185" y="65"/>
                    <a:pt x="1185" y="65"/>
                    <a:pt x="1185" y="65"/>
                  </a:cubicBezTo>
                  <a:cubicBezTo>
                    <a:pt x="1252" y="65"/>
                    <a:pt x="1306" y="120"/>
                    <a:pt x="1306" y="187"/>
                  </a:cubicBezTo>
                  <a:lnTo>
                    <a:pt x="1306" y="263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0" name="Freeform 7"/>
            <p:cNvSpPr>
              <a:spLocks noEditPoints="1"/>
            </p:cNvSpPr>
            <p:nvPr/>
          </p:nvSpPr>
          <p:spPr bwMode="auto">
            <a:xfrm>
              <a:off x="8799513" y="2503488"/>
              <a:ext cx="1511300" cy="193675"/>
            </a:xfrm>
            <a:custGeom>
              <a:avLst/>
              <a:gdLst>
                <a:gd name="T0" fmla="*/ 13 w 342"/>
                <a:gd name="T1" fmla="*/ 9 h 44"/>
                <a:gd name="T2" fmla="*/ 0 w 342"/>
                <a:gd name="T3" fmla="*/ 22 h 44"/>
                <a:gd name="T4" fmla="*/ 13 w 342"/>
                <a:gd name="T5" fmla="*/ 35 h 44"/>
                <a:gd name="T6" fmla="*/ 26 w 342"/>
                <a:gd name="T7" fmla="*/ 22 h 44"/>
                <a:gd name="T8" fmla="*/ 13 w 342"/>
                <a:gd name="T9" fmla="*/ 9 h 44"/>
                <a:gd name="T10" fmla="*/ 234 w 342"/>
                <a:gd name="T11" fmla="*/ 13 h 44"/>
                <a:gd name="T12" fmla="*/ 86 w 342"/>
                <a:gd name="T13" fmla="*/ 13 h 44"/>
                <a:gd name="T14" fmla="*/ 77 w 342"/>
                <a:gd name="T15" fmla="*/ 22 h 44"/>
                <a:gd name="T16" fmla="*/ 86 w 342"/>
                <a:gd name="T17" fmla="*/ 31 h 44"/>
                <a:gd name="T18" fmla="*/ 234 w 342"/>
                <a:gd name="T19" fmla="*/ 31 h 44"/>
                <a:gd name="T20" fmla="*/ 243 w 342"/>
                <a:gd name="T21" fmla="*/ 22 h 44"/>
                <a:gd name="T22" fmla="*/ 234 w 342"/>
                <a:gd name="T23" fmla="*/ 13 h 44"/>
                <a:gd name="T24" fmla="*/ 320 w 342"/>
                <a:gd name="T25" fmla="*/ 0 h 44"/>
                <a:gd name="T26" fmla="*/ 298 w 342"/>
                <a:gd name="T27" fmla="*/ 22 h 44"/>
                <a:gd name="T28" fmla="*/ 320 w 342"/>
                <a:gd name="T29" fmla="*/ 44 h 44"/>
                <a:gd name="T30" fmla="*/ 342 w 342"/>
                <a:gd name="T31" fmla="*/ 22 h 44"/>
                <a:gd name="T32" fmla="*/ 320 w 34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44">
                  <a:moveTo>
                    <a:pt x="13" y="9"/>
                  </a:moveTo>
                  <a:cubicBezTo>
                    <a:pt x="6" y="9"/>
                    <a:pt x="0" y="15"/>
                    <a:pt x="0" y="22"/>
                  </a:cubicBezTo>
                  <a:cubicBezTo>
                    <a:pt x="0" y="30"/>
                    <a:pt x="6" y="35"/>
                    <a:pt x="13" y="35"/>
                  </a:cubicBezTo>
                  <a:cubicBezTo>
                    <a:pt x="20" y="35"/>
                    <a:pt x="26" y="30"/>
                    <a:pt x="26" y="22"/>
                  </a:cubicBezTo>
                  <a:cubicBezTo>
                    <a:pt x="26" y="15"/>
                    <a:pt x="20" y="9"/>
                    <a:pt x="13" y="9"/>
                  </a:cubicBezTo>
                  <a:close/>
                  <a:moveTo>
                    <a:pt x="234" y="13"/>
                  </a:moveTo>
                  <a:cubicBezTo>
                    <a:pt x="86" y="13"/>
                    <a:pt x="86" y="13"/>
                    <a:pt x="86" y="13"/>
                  </a:cubicBezTo>
                  <a:cubicBezTo>
                    <a:pt x="81" y="13"/>
                    <a:pt x="77" y="17"/>
                    <a:pt x="77" y="22"/>
                  </a:cubicBezTo>
                  <a:cubicBezTo>
                    <a:pt x="77" y="27"/>
                    <a:pt x="81" y="31"/>
                    <a:pt x="86" y="31"/>
                  </a:cubicBezTo>
                  <a:cubicBezTo>
                    <a:pt x="234" y="31"/>
                    <a:pt x="234" y="31"/>
                    <a:pt x="234" y="31"/>
                  </a:cubicBezTo>
                  <a:cubicBezTo>
                    <a:pt x="239" y="31"/>
                    <a:pt x="243" y="27"/>
                    <a:pt x="243" y="22"/>
                  </a:cubicBezTo>
                  <a:cubicBezTo>
                    <a:pt x="243" y="17"/>
                    <a:pt x="239" y="13"/>
                    <a:pt x="234" y="13"/>
                  </a:cubicBezTo>
                  <a:close/>
                  <a:moveTo>
                    <a:pt x="320" y="0"/>
                  </a:moveTo>
                  <a:cubicBezTo>
                    <a:pt x="308" y="0"/>
                    <a:pt x="298" y="10"/>
                    <a:pt x="298" y="22"/>
                  </a:cubicBezTo>
                  <a:cubicBezTo>
                    <a:pt x="298" y="34"/>
                    <a:pt x="308" y="44"/>
                    <a:pt x="320" y="44"/>
                  </a:cubicBezTo>
                  <a:cubicBezTo>
                    <a:pt x="332" y="44"/>
                    <a:pt x="342" y="34"/>
                    <a:pt x="342" y="22"/>
                  </a:cubicBezTo>
                  <a:cubicBezTo>
                    <a:pt x="342" y="10"/>
                    <a:pt x="332" y="0"/>
                    <a:pt x="320" y="0"/>
                  </a:cubicBezTo>
                  <a:close/>
                </a:path>
              </a:pathLst>
            </a:custGeom>
            <a:solidFill>
              <a:srgbClr val="ECECEC"/>
            </a:solidFill>
            <a:ln>
              <a:noFill/>
            </a:ln>
            <a:extLst>
              <a:ext uri="{91240B29-F687-4F45-9708-019B960494DF}">
                <a14:hiddenLine xmlns:a14="http://schemas.microsoft.com/office/drawing/2010/main" w="9525">
                  <a:solidFill>
                    <a:srgbClr val="000000"/>
                  </a:solidFill>
                  <a:round/>
                </a14:hiddenLine>
              </a:ext>
            </a:extLst>
          </p:spPr>
          <p:txBody>
            <a:bodyPr vert="horz" wrap="square" lIns="34286" tIns="17143" rIns="34286" bIns="17143" numCol="1" anchor="t" anchorCtr="0" compatLnSpc="1"/>
            <a:lstStyle/>
            <a:p>
              <a:endParaRPr lang="en-US" sz="675">
                <a:cs typeface="+mn-ea"/>
                <a:sym typeface="+mn-lt"/>
              </a:endParaRPr>
            </a:p>
          </p:txBody>
        </p:sp>
        <p:sp>
          <p:nvSpPr>
            <p:cNvPr id="11" name="Rectangle 8"/>
            <p:cNvSpPr>
              <a:spLocks noChangeArrowheads="1"/>
            </p:cNvSpPr>
            <p:nvPr/>
          </p:nvSpPr>
          <p:spPr bwMode="auto">
            <a:xfrm>
              <a:off x="63690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3" name="Rectangle 9"/>
            <p:cNvSpPr>
              <a:spLocks noChangeArrowheads="1"/>
            </p:cNvSpPr>
            <p:nvPr/>
          </p:nvSpPr>
          <p:spPr bwMode="auto">
            <a:xfrm>
              <a:off x="12528550" y="3294063"/>
              <a:ext cx="106363" cy="96838"/>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4" name="Rectangle 10"/>
            <p:cNvSpPr>
              <a:spLocks noChangeArrowheads="1"/>
            </p:cNvSpPr>
            <p:nvPr/>
          </p:nvSpPr>
          <p:spPr bwMode="auto">
            <a:xfrm>
              <a:off x="63690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sp>
          <p:nvSpPr>
            <p:cNvPr id="15" name="Rectangle 11"/>
            <p:cNvSpPr>
              <a:spLocks noChangeArrowheads="1"/>
            </p:cNvSpPr>
            <p:nvPr/>
          </p:nvSpPr>
          <p:spPr bwMode="auto">
            <a:xfrm>
              <a:off x="12528550" y="13433425"/>
              <a:ext cx="106363" cy="98425"/>
            </a:xfrm>
            <a:prstGeom prst="rect">
              <a:avLst/>
            </a:prstGeom>
            <a:solidFill>
              <a:srgbClr val="FAF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4286" tIns="17143" rIns="34286" bIns="17143" numCol="1" anchor="t" anchorCtr="0" compatLnSpc="1"/>
            <a:lstStyle/>
            <a:p>
              <a:endParaRPr lang="en-US" sz="675">
                <a:cs typeface="+mn-ea"/>
                <a:sym typeface="+mn-lt"/>
              </a:endParaRPr>
            </a:p>
          </p:txBody>
        </p:sp>
      </p:grpSp>
      <p:grpSp>
        <p:nvGrpSpPr>
          <p:cNvPr id="19" name="组合 18"/>
          <p:cNvGrpSpPr/>
          <p:nvPr/>
        </p:nvGrpSpPr>
        <p:grpSpPr>
          <a:xfrm>
            <a:off x="4623690" y="1761452"/>
            <a:ext cx="2639045" cy="1034715"/>
            <a:chOff x="7483988" y="3529255"/>
            <a:chExt cx="3518727" cy="1379620"/>
          </a:xfrm>
        </p:grpSpPr>
        <p:sp>
          <p:nvSpPr>
            <p:cNvPr id="20" name="矩形 19"/>
            <p:cNvSpPr/>
            <p:nvPr/>
          </p:nvSpPr>
          <p:spPr>
            <a:xfrm>
              <a:off x="7483988" y="4425152"/>
              <a:ext cx="3518727" cy="48372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smtClean="0">
                  <a:solidFill>
                    <a:schemeClr val="accent6">
                      <a:lumMod val="60000"/>
                      <a:lumOff val="40000"/>
                    </a:schemeClr>
                  </a:solidFill>
                  <a:latin typeface="+mn-ea"/>
                </a:rPr>
                <a:t>和</a:t>
              </a:r>
              <a:r>
                <a:rPr lang="en-US" altLang="zh-CN" sz="1600" b="1" dirty="0" err="1" smtClean="0">
                  <a:solidFill>
                    <a:schemeClr val="accent6">
                      <a:lumMod val="60000"/>
                      <a:lumOff val="40000"/>
                    </a:schemeClr>
                  </a:solidFill>
                  <a:latin typeface="+mn-ea"/>
                </a:rPr>
                <a:t>wx</a:t>
              </a:r>
              <a:r>
                <a:rPr lang="zh-CN" altLang="en-US" sz="1600" b="1" dirty="0" smtClean="0">
                  <a:solidFill>
                    <a:schemeClr val="accent6">
                      <a:lumMod val="60000"/>
                      <a:lumOff val="40000"/>
                    </a:schemeClr>
                  </a:solidFill>
                  <a:latin typeface="+mn-ea"/>
                </a:rPr>
                <a:t>的</a:t>
              </a:r>
              <a:r>
                <a:rPr lang="en-US" altLang="zh-CN" sz="1600" b="1" dirty="0" smtClean="0">
                  <a:solidFill>
                    <a:schemeClr val="accent6">
                      <a:lumMod val="60000"/>
                      <a:lumOff val="40000"/>
                    </a:schemeClr>
                  </a:solidFill>
                  <a:latin typeface="+mn-ea"/>
                </a:rPr>
                <a:t>API</a:t>
              </a:r>
              <a:r>
                <a:rPr lang="zh-CN" altLang="en-US" sz="1600" b="1" dirty="0" smtClean="0">
                  <a:solidFill>
                    <a:schemeClr val="accent6">
                      <a:lumMod val="60000"/>
                      <a:lumOff val="40000"/>
                    </a:schemeClr>
                  </a:solidFill>
                  <a:latin typeface="+mn-ea"/>
                </a:rPr>
                <a:t>交互技术支持</a:t>
              </a:r>
              <a:endParaRPr lang="zh-CN" altLang="en-US" sz="1600" b="1" dirty="0">
                <a:solidFill>
                  <a:schemeClr val="accent6">
                    <a:lumMod val="60000"/>
                    <a:lumOff val="40000"/>
                  </a:schemeClr>
                </a:solidFill>
                <a:latin typeface="+mn-ea"/>
              </a:endParaRPr>
            </a:p>
          </p:txBody>
        </p:sp>
        <p:sp>
          <p:nvSpPr>
            <p:cNvPr id="21" name="矩形 20"/>
            <p:cNvSpPr/>
            <p:nvPr/>
          </p:nvSpPr>
          <p:spPr>
            <a:xfrm>
              <a:off x="7483988" y="3529255"/>
              <a:ext cx="2465846" cy="5287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solidFill>
                    <a:schemeClr val="accent6">
                      <a:lumMod val="75000"/>
                    </a:schemeClr>
                  </a:solidFill>
                  <a:latin typeface="+mn-ea"/>
                </a:rPr>
                <a:t>个人信息页面</a:t>
              </a:r>
              <a:endParaRPr lang="zh-CN" altLang="en-US" sz="1800" b="1" dirty="0">
                <a:solidFill>
                  <a:schemeClr val="accent6">
                    <a:lumMod val="75000"/>
                  </a:schemeClr>
                </a:solidFill>
                <a:latin typeface="+mn-ea"/>
              </a:endParaRPr>
            </a:p>
          </p:txBody>
        </p:sp>
      </p:grpSp>
      <p:cxnSp>
        <p:nvCxnSpPr>
          <p:cNvPr id="24" name="直接连接符 23"/>
          <p:cNvCxnSpPr/>
          <p:nvPr/>
        </p:nvCxnSpPr>
        <p:spPr>
          <a:xfrm>
            <a:off x="4491250" y="1679007"/>
            <a:ext cx="0" cy="117157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26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工作总结</a:t>
            </a:r>
            <a:endParaRPr lang="zh-CN" altLang="en-US" sz="2700" b="1" dirty="0">
              <a:solidFill>
                <a:schemeClr val="tx2">
                  <a:lumMod val="90000"/>
                  <a:lumOff val="10000"/>
                </a:schemeClr>
              </a:solidFill>
            </a:endParaRPr>
          </a:p>
        </p:txBody>
      </p:sp>
      <p:pic>
        <p:nvPicPr>
          <p:cNvPr id="43"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grpSp>
        <p:nvGrpSpPr>
          <p:cNvPr id="44" name="组合 43"/>
          <p:cNvGrpSpPr/>
          <p:nvPr/>
        </p:nvGrpSpPr>
        <p:grpSpPr>
          <a:xfrm>
            <a:off x="428456" y="1200162"/>
            <a:ext cx="5621537" cy="1437563"/>
            <a:chOff x="662715" y="1770856"/>
            <a:chExt cx="7495382" cy="1916750"/>
          </a:xfrm>
        </p:grpSpPr>
        <p:sp>
          <p:nvSpPr>
            <p:cNvPr id="50" name="矩形 49"/>
            <p:cNvSpPr/>
            <p:nvPr/>
          </p:nvSpPr>
          <p:spPr>
            <a:xfrm>
              <a:off x="662715" y="1770856"/>
              <a:ext cx="7495382" cy="1916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72080" y="2086311"/>
              <a:ext cx="1194791" cy="1194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2419088" y="1921918"/>
              <a:ext cx="5103695" cy="1569660"/>
              <a:chOff x="1478086" y="4679146"/>
              <a:chExt cx="5103695" cy="1569660"/>
            </a:xfrm>
          </p:grpSpPr>
          <p:sp>
            <p:nvSpPr>
              <p:cNvPr id="54" name="矩形 53"/>
              <p:cNvSpPr/>
              <p:nvPr/>
            </p:nvSpPr>
            <p:spPr>
              <a:xfrm>
                <a:off x="1478086" y="5140811"/>
                <a:ext cx="5103695" cy="1107995"/>
              </a:xfrm>
              <a:prstGeom prst="rect">
                <a:avLst/>
              </a:prstGeom>
            </p:spPr>
            <p:txBody>
              <a:bodyPr wrap="square">
                <a:spAutoFit/>
              </a:bodyPr>
              <a:lstStyle/>
              <a:p>
                <a:pPr marL="457200" lvl="0" indent="-342900">
                  <a:lnSpc>
                    <a:spcPct val="200000"/>
                  </a:lnSpc>
                  <a:spcBef>
                    <a:spcPts val="1600"/>
                  </a:spcBef>
                  <a:buSzPts val="1800"/>
                  <a:buAutoNum type="arabicPeriod"/>
                </a:pPr>
                <a:r>
                  <a:rPr lang="zh-CN" altLang="en-US" sz="1200" dirty="0"/>
                  <a:t>完成个人信息页面的</a:t>
                </a:r>
                <a:r>
                  <a:rPr lang="en-US" altLang="zh-CN" sz="1200" dirty="0"/>
                  <a:t>UI</a:t>
                </a:r>
                <a:r>
                  <a:rPr lang="zh-CN" altLang="en-US" sz="1200" dirty="0"/>
                  <a:t>与交互逻辑</a:t>
                </a:r>
              </a:p>
              <a:p>
                <a:pPr marL="457200" lvl="0" indent="-342900">
                  <a:lnSpc>
                    <a:spcPct val="200000"/>
                  </a:lnSpc>
                  <a:buSzPts val="1800"/>
                  <a:buAutoNum type="arabicPeriod"/>
                </a:pPr>
                <a:r>
                  <a:rPr lang="zh-CN" altLang="en-US" sz="1200" dirty="0"/>
                  <a:t>完成个人信息页面与后端的交互逻辑</a:t>
                </a:r>
                <a:endParaRPr lang="zh-CN" altLang="en-US" sz="1200" dirty="0"/>
              </a:p>
            </p:txBody>
          </p:sp>
          <p:sp>
            <p:nvSpPr>
              <p:cNvPr id="55" name="矩形 54"/>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主要工作</a:t>
                </a:r>
                <a:endParaRPr lang="zh-CN" altLang="en-US" sz="1500" b="1" dirty="0">
                  <a:solidFill>
                    <a:srgbClr val="53585F"/>
                  </a:solidFill>
                </a:endParaRPr>
              </a:p>
            </p:txBody>
          </p:sp>
        </p:grpSp>
        <p:sp>
          <p:nvSpPr>
            <p:cNvPr id="53" name="椭圆 70"/>
            <p:cNvSpPr/>
            <p:nvPr/>
          </p:nvSpPr>
          <p:spPr>
            <a:xfrm>
              <a:off x="1262346" y="2401758"/>
              <a:ext cx="614259" cy="56389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6" name="组合 55"/>
          <p:cNvGrpSpPr/>
          <p:nvPr/>
        </p:nvGrpSpPr>
        <p:grpSpPr>
          <a:xfrm>
            <a:off x="428455" y="2759209"/>
            <a:ext cx="5621537" cy="1617917"/>
            <a:chOff x="662715" y="3181350"/>
            <a:chExt cx="7495382" cy="2157222"/>
          </a:xfrm>
        </p:grpSpPr>
        <p:sp>
          <p:nvSpPr>
            <p:cNvPr id="57" name="矩形 56"/>
            <p:cNvSpPr/>
            <p:nvPr/>
          </p:nvSpPr>
          <p:spPr>
            <a:xfrm>
              <a:off x="662715" y="3181350"/>
              <a:ext cx="7495382" cy="21572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43504" y="3784632"/>
              <a:ext cx="1194791" cy="1194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2419084" y="3332411"/>
              <a:ext cx="5739011" cy="1526779"/>
              <a:chOff x="1478082" y="4679146"/>
              <a:chExt cx="5739011" cy="1526779"/>
            </a:xfrm>
          </p:grpSpPr>
          <p:sp>
            <p:nvSpPr>
              <p:cNvPr id="61" name="矩形 60"/>
              <p:cNvSpPr/>
              <p:nvPr/>
            </p:nvSpPr>
            <p:spPr>
              <a:xfrm>
                <a:off x="1478082" y="5316793"/>
                <a:ext cx="5739011" cy="889132"/>
              </a:xfrm>
              <a:prstGeom prst="rect">
                <a:avLst/>
              </a:prstGeom>
            </p:spPr>
            <p:txBody>
              <a:bodyPr wrap="square">
                <a:spAutoFit/>
              </a:bodyPr>
              <a:lstStyle/>
              <a:p>
                <a:pPr marL="457200" lvl="0" indent="-342900">
                  <a:spcBef>
                    <a:spcPts val="1600"/>
                  </a:spcBef>
                  <a:buSzPts val="1800"/>
                  <a:buAutoNum type="arabicPeriod"/>
                </a:pPr>
                <a:r>
                  <a:rPr lang="zh-CN" altLang="en-US" sz="1200" dirty="0"/>
                  <a:t>完成部分文档。</a:t>
                </a:r>
              </a:p>
              <a:p>
                <a:pPr marL="457200" lvl="0" indent="-342900">
                  <a:spcBef>
                    <a:spcPts val="1600"/>
                  </a:spcBef>
                  <a:buSzPts val="1800"/>
                  <a:buAutoNum type="arabicPeriod"/>
                </a:pPr>
                <a:r>
                  <a:rPr lang="zh-CN" altLang="en-US" sz="1200" dirty="0"/>
                  <a:t>参与讨论，制定前后端交互端口和业务逻辑。</a:t>
                </a:r>
                <a:endParaRPr lang="zh-CN" altLang="en-US" sz="1200" dirty="0"/>
              </a:p>
            </p:txBody>
          </p:sp>
          <p:sp>
            <p:nvSpPr>
              <p:cNvPr id="62" name="矩形 61"/>
              <p:cNvSpPr/>
              <p:nvPr/>
            </p:nvSpPr>
            <p:spPr>
              <a:xfrm>
                <a:off x="1478087" y="4679146"/>
                <a:ext cx="2228426" cy="460638"/>
              </a:xfrm>
              <a:prstGeom prst="rect">
                <a:avLst/>
              </a:prstGeom>
            </p:spPr>
            <p:txBody>
              <a:bodyPr wrap="square">
                <a:spAutoFit/>
              </a:bodyPr>
              <a:lstStyle/>
              <a:p>
                <a:pPr>
                  <a:lnSpc>
                    <a:spcPct val="120000"/>
                  </a:lnSpc>
                </a:pPr>
                <a:r>
                  <a:rPr lang="zh-CN" altLang="en-US" sz="1500" b="1" dirty="0" smtClean="0">
                    <a:solidFill>
                      <a:srgbClr val="53585F"/>
                    </a:solidFill>
                  </a:rPr>
                  <a:t>次要工作</a:t>
                </a:r>
                <a:endParaRPr lang="zh-CN" altLang="en-US" sz="1500" b="1" dirty="0">
                  <a:solidFill>
                    <a:srgbClr val="53585F"/>
                  </a:solidFill>
                </a:endParaRPr>
              </a:p>
            </p:txBody>
          </p:sp>
        </p:grpSp>
        <p:sp>
          <p:nvSpPr>
            <p:cNvPr id="60" name="椭圆 71"/>
            <p:cNvSpPr/>
            <p:nvPr/>
          </p:nvSpPr>
          <p:spPr>
            <a:xfrm>
              <a:off x="1326646" y="4074898"/>
              <a:ext cx="485661" cy="6142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41370454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李宗义</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后端架构师</a:t>
              </a:r>
              <a:r>
                <a:rPr lang="en-US" altLang="zh-CN" sz="2000" b="1" dirty="0">
                  <a:solidFill>
                    <a:schemeClr val="tx2">
                      <a:lumMod val="90000"/>
                      <a:lumOff val="10000"/>
                    </a:schemeClr>
                  </a:solidFill>
                </a:rPr>
                <a:t>+</a:t>
              </a:r>
              <a:r>
                <a:rPr lang="zh-CN" altLang="en-US" sz="2000" b="1" dirty="0" smtClean="0">
                  <a:solidFill>
                    <a:schemeClr val="tx2">
                      <a:lumMod val="90000"/>
                      <a:lumOff val="10000"/>
                    </a:schemeClr>
                  </a:solidFill>
                </a:rPr>
                <a:t>服务器部署</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2258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46EAA3-F818-4D73-B9F2-6A5510BBC784}"/>
              </a:ext>
            </a:extLst>
          </p:cNvPr>
          <p:cNvPicPr>
            <a:picLocks noChangeAspect="1"/>
          </p:cNvPicPr>
          <p:nvPr/>
        </p:nvPicPr>
        <p:blipFill>
          <a:blip r:embed="rId3"/>
          <a:stretch>
            <a:fillRect/>
          </a:stretch>
        </p:blipFill>
        <p:spPr>
          <a:xfrm>
            <a:off x="2628900" y="1243408"/>
            <a:ext cx="3804453" cy="3281840"/>
          </a:xfrm>
          <a:prstGeom prst="rect">
            <a:avLst/>
          </a:prstGeom>
        </p:spPr>
      </p:pic>
      <p:sp>
        <p:nvSpPr>
          <p:cNvPr id="6" name="矩形 5"/>
          <p:cNvSpPr/>
          <p:nvPr/>
        </p:nvSpPr>
        <p:spPr>
          <a:xfrm>
            <a:off x="256670" y="191209"/>
            <a:ext cx="289801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a:solidFill>
                  <a:schemeClr val="tx2">
                    <a:lumMod val="90000"/>
                    <a:lumOff val="10000"/>
                  </a:schemeClr>
                </a:solidFill>
              </a:rPr>
              <a:t>前</a:t>
            </a:r>
            <a:r>
              <a:rPr lang="zh-CN" altLang="en-US" sz="2700" b="1" dirty="0" smtClean="0">
                <a:solidFill>
                  <a:schemeClr val="tx2">
                    <a:lumMod val="90000"/>
                    <a:lumOff val="10000"/>
                  </a:schemeClr>
                </a:solidFill>
              </a:rPr>
              <a:t>后端接口编写</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168606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6F7F4D-6B40-4622-8200-A1D6FD89B059}"/>
              </a:ext>
            </a:extLst>
          </p:cNvPr>
          <p:cNvPicPr>
            <a:picLocks noChangeAspect="1"/>
          </p:cNvPicPr>
          <p:nvPr/>
        </p:nvPicPr>
        <p:blipFill>
          <a:blip r:embed="rId3"/>
          <a:stretch>
            <a:fillRect/>
          </a:stretch>
        </p:blipFill>
        <p:spPr>
          <a:xfrm>
            <a:off x="2525222" y="1270542"/>
            <a:ext cx="3910676" cy="3105336"/>
          </a:xfrm>
          <a:prstGeom prst="rect">
            <a:avLst/>
          </a:prstGeom>
        </p:spPr>
      </p:pic>
      <p:sp>
        <p:nvSpPr>
          <p:cNvPr id="4" name="矩形 3"/>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数据库设计</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4047137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2B815-ADBD-42AD-AD6B-3773541D34BD}"/>
              </a:ext>
            </a:extLst>
          </p:cNvPr>
          <p:cNvPicPr>
            <a:picLocks noChangeAspect="1"/>
          </p:cNvPicPr>
          <p:nvPr/>
        </p:nvPicPr>
        <p:blipFill>
          <a:blip r:embed="rId3"/>
          <a:stretch>
            <a:fillRect/>
          </a:stretch>
        </p:blipFill>
        <p:spPr>
          <a:xfrm>
            <a:off x="1489710" y="1313021"/>
            <a:ext cx="6164580" cy="3081338"/>
          </a:xfrm>
          <a:prstGeom prst="rect">
            <a:avLst/>
          </a:prstGeom>
        </p:spPr>
      </p:pic>
      <p:pic>
        <p:nvPicPr>
          <p:cNvPr id="4" name="图片 3">
            <a:extLst>
              <a:ext uri="{FF2B5EF4-FFF2-40B4-BE49-F238E27FC236}">
                <a16:creationId xmlns:a16="http://schemas.microsoft.com/office/drawing/2014/main" id="{BC1CADC1-05D7-4992-BE71-DF230D2197AA}"/>
              </a:ext>
            </a:extLst>
          </p:cNvPr>
          <p:cNvPicPr>
            <a:picLocks noChangeAspect="1"/>
          </p:cNvPicPr>
          <p:nvPr/>
        </p:nvPicPr>
        <p:blipFill>
          <a:blip r:embed="rId4"/>
          <a:stretch>
            <a:fillRect/>
          </a:stretch>
        </p:blipFill>
        <p:spPr>
          <a:xfrm>
            <a:off x="1920240" y="1447799"/>
            <a:ext cx="5501640" cy="3108961"/>
          </a:xfrm>
          <a:prstGeom prst="rect">
            <a:avLst/>
          </a:prstGeom>
        </p:spPr>
      </p:pic>
      <p:pic>
        <p:nvPicPr>
          <p:cNvPr id="5" name="图片 4">
            <a:extLst>
              <a:ext uri="{FF2B5EF4-FFF2-40B4-BE49-F238E27FC236}">
                <a16:creationId xmlns:a16="http://schemas.microsoft.com/office/drawing/2014/main" id="{59D6AAC9-2107-4447-8C68-38A9759ECEE5}"/>
              </a:ext>
            </a:extLst>
          </p:cNvPr>
          <p:cNvPicPr>
            <a:picLocks noChangeAspect="1"/>
          </p:cNvPicPr>
          <p:nvPr/>
        </p:nvPicPr>
        <p:blipFill>
          <a:blip r:embed="rId5"/>
          <a:stretch>
            <a:fillRect/>
          </a:stretch>
        </p:blipFill>
        <p:spPr>
          <a:xfrm>
            <a:off x="2600325" y="850874"/>
            <a:ext cx="3943350" cy="3643313"/>
          </a:xfrm>
          <a:prstGeom prst="rect">
            <a:avLst/>
          </a:prstGeom>
        </p:spPr>
      </p:pic>
      <p:pic>
        <p:nvPicPr>
          <p:cNvPr id="6" name="图片 5">
            <a:extLst>
              <a:ext uri="{FF2B5EF4-FFF2-40B4-BE49-F238E27FC236}">
                <a16:creationId xmlns:a16="http://schemas.microsoft.com/office/drawing/2014/main" id="{AC9BE001-F421-4210-B36F-E80515CBD71F}"/>
              </a:ext>
            </a:extLst>
          </p:cNvPr>
          <p:cNvPicPr>
            <a:picLocks noChangeAspect="1"/>
          </p:cNvPicPr>
          <p:nvPr/>
        </p:nvPicPr>
        <p:blipFill>
          <a:blip r:embed="rId6"/>
          <a:stretch>
            <a:fillRect/>
          </a:stretch>
        </p:blipFill>
        <p:spPr>
          <a:xfrm>
            <a:off x="1822884" y="1996321"/>
            <a:ext cx="5400876" cy="1150858"/>
          </a:xfrm>
          <a:prstGeom prst="rect">
            <a:avLst/>
          </a:prstGeom>
        </p:spPr>
      </p:pic>
      <p:sp>
        <p:nvSpPr>
          <p:cNvPr id="7" name="矩形 6"/>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服务器部署</a:t>
            </a:r>
            <a:endParaRPr lang="zh-CN" altLang="en-US" sz="2700" b="1" dirty="0">
              <a:solidFill>
                <a:schemeClr val="tx2">
                  <a:lumMod val="90000"/>
                  <a:lumOff val="10000"/>
                </a:schemeClr>
              </a:solidFill>
            </a:endParaRPr>
          </a:p>
        </p:txBody>
      </p:sp>
    </p:spTree>
    <p:extLst>
      <p:ext uri="{BB962C8B-B14F-4D97-AF65-F5344CB8AC3E}">
        <p14:creationId xmlns:p14="http://schemas.microsoft.com/office/powerpoint/2010/main" val="32150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6381" y="2115233"/>
            <a:ext cx="2528741" cy="649217"/>
            <a:chOff x="4544338" y="3223700"/>
            <a:chExt cx="3371654" cy="865623"/>
          </a:xfrm>
        </p:grpSpPr>
        <p:sp>
          <p:nvSpPr>
            <p:cNvPr id="4" name="矩形 3"/>
            <p:cNvSpPr/>
            <p:nvPr/>
          </p:nvSpPr>
          <p:spPr>
            <a:xfrm>
              <a:off x="4829559" y="3223700"/>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项目展示</a:t>
              </a:r>
              <a:endParaRPr lang="zh-CN" altLang="en-US" sz="3300" b="1" dirty="0">
                <a:solidFill>
                  <a:schemeClr val="tx2">
                    <a:lumMod val="90000"/>
                    <a:lumOff val="10000"/>
                  </a:schemeClr>
                </a:solidFill>
              </a:endParaRPr>
            </a:p>
          </p:txBody>
        </p:sp>
        <p:cxnSp>
          <p:nvCxnSpPr>
            <p:cNvPr id="6" name="直接连接符 5"/>
            <p:cNvCxnSpPr/>
            <p:nvPr/>
          </p:nvCxnSpPr>
          <p:spPr>
            <a:xfrm>
              <a:off x="4544338" y="3451389"/>
              <a:ext cx="2263" cy="490191"/>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67771"/>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6" name="圆角矩形 5"/>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1104994" y="2983301"/>
            <a:ext cx="1830518"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对需求的理解</a:t>
            </a:r>
            <a:endParaRPr lang="zh-CN" altLang="en-US" sz="1800" b="1" dirty="0">
              <a:latin typeface="+mn-ea"/>
            </a:endParaRPr>
          </a:p>
        </p:txBody>
      </p:sp>
      <p:sp>
        <p:nvSpPr>
          <p:cNvPr id="16" name="圆角矩形 1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3727387" y="2983301"/>
            <a:ext cx="1784373"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对技术的了解</a:t>
            </a:r>
            <a:endParaRPr lang="zh-CN" altLang="en-US" sz="1800" b="1" dirty="0">
              <a:latin typeface="+mn-ea"/>
            </a:endParaRPr>
          </a:p>
        </p:txBody>
      </p:sp>
      <p:sp>
        <p:nvSpPr>
          <p:cNvPr id="26" name="圆角矩形 25"/>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矩形 31"/>
          <p:cNvSpPr/>
          <p:nvPr/>
        </p:nvSpPr>
        <p:spPr>
          <a:xfrm>
            <a:off x="6303635" y="2983301"/>
            <a:ext cx="1743652"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800" b="1" dirty="0" smtClean="0">
                <a:latin typeface="+mn-ea"/>
              </a:rPr>
              <a:t>对团队的信任</a:t>
            </a:r>
            <a:endParaRPr lang="zh-CN" altLang="en-US" sz="1800" b="1" dirty="0">
              <a:latin typeface="+mn-ea"/>
            </a:endParaRPr>
          </a:p>
        </p:txBody>
      </p:sp>
      <p:sp>
        <p:nvSpPr>
          <p:cNvPr id="36" name="加号 35"/>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加号 36"/>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68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P spid="18" grpId="0" animBg="1"/>
      <p:bldP spid="26"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陆怡</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后端工程师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589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3" y="229309"/>
            <a:ext cx="2951377"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grpSp>
        <p:nvGrpSpPr>
          <p:cNvPr id="96" name="Group 39"/>
          <p:cNvGrpSpPr/>
          <p:nvPr/>
        </p:nvGrpSpPr>
        <p:grpSpPr>
          <a:xfrm>
            <a:off x="708564" y="1175166"/>
            <a:ext cx="2958963" cy="3058172"/>
            <a:chOff x="849666" y="1269514"/>
            <a:chExt cx="4597624" cy="4751774"/>
          </a:xfrm>
        </p:grpSpPr>
        <p:sp>
          <p:nvSpPr>
            <p:cNvPr id="97" name="Arc 5"/>
            <p:cNvSpPr/>
            <p:nvPr/>
          </p:nvSpPr>
          <p:spPr>
            <a:xfrm>
              <a:off x="849666" y="1433424"/>
              <a:ext cx="4587864" cy="4587864"/>
            </a:xfrm>
            <a:prstGeom prst="arc">
              <a:avLst>
                <a:gd name="adj1" fmla="val 20230496"/>
                <a:gd name="adj2" fmla="val 21370915"/>
              </a:avLst>
            </a:prstGeom>
            <a:noFill/>
            <a:ln w="285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8" name="Arc 6"/>
            <p:cNvSpPr/>
            <p:nvPr/>
          </p:nvSpPr>
          <p:spPr>
            <a:xfrm>
              <a:off x="859426" y="1433424"/>
              <a:ext cx="4587864" cy="4587864"/>
            </a:xfrm>
            <a:prstGeom prst="arc">
              <a:avLst>
                <a:gd name="adj1" fmla="val 43325"/>
                <a:gd name="adj2" fmla="val 3696807"/>
              </a:avLst>
            </a:prstGeom>
            <a:noFill/>
            <a:ln w="285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9" name="Oval 7"/>
            <p:cNvSpPr/>
            <p:nvPr/>
          </p:nvSpPr>
          <p:spPr>
            <a:xfrm>
              <a:off x="1155689" y="1729688"/>
              <a:ext cx="3995334" cy="399533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0" name="Oval 8"/>
            <p:cNvSpPr/>
            <p:nvPr/>
          </p:nvSpPr>
          <p:spPr>
            <a:xfrm>
              <a:off x="1511761" y="2085760"/>
              <a:ext cx="3283189" cy="32831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1" name="Oval 9"/>
            <p:cNvSpPr/>
            <p:nvPr/>
          </p:nvSpPr>
          <p:spPr>
            <a:xfrm>
              <a:off x="1871473" y="2445471"/>
              <a:ext cx="2563766" cy="2563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2" name="Oval 10"/>
            <p:cNvSpPr/>
            <p:nvPr/>
          </p:nvSpPr>
          <p:spPr>
            <a:xfrm>
              <a:off x="2172453" y="2759926"/>
              <a:ext cx="1934857" cy="19348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3" name="Oval 11"/>
            <p:cNvSpPr/>
            <p:nvPr/>
          </p:nvSpPr>
          <p:spPr>
            <a:xfrm>
              <a:off x="2437092" y="3024566"/>
              <a:ext cx="1405578" cy="14055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4" name="Oval 12"/>
            <p:cNvSpPr/>
            <p:nvPr/>
          </p:nvSpPr>
          <p:spPr>
            <a:xfrm>
              <a:off x="2665468" y="3252941"/>
              <a:ext cx="948827" cy="94882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5" name="Oval 13"/>
            <p:cNvSpPr/>
            <p:nvPr/>
          </p:nvSpPr>
          <p:spPr>
            <a:xfrm>
              <a:off x="2899637" y="3487111"/>
              <a:ext cx="480488" cy="4804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6" name="Group 14"/>
            <p:cNvGrpSpPr/>
            <p:nvPr/>
          </p:nvGrpSpPr>
          <p:grpSpPr>
            <a:xfrm rot="18972328" flipH="1">
              <a:off x="1710884" y="1269514"/>
              <a:ext cx="907690" cy="2899257"/>
              <a:chOff x="943993" y="1899821"/>
              <a:chExt cx="584445" cy="1866782"/>
            </a:xfrm>
            <a:effectLst>
              <a:outerShdw blurRad="76200" dir="18900000" sy="23000" kx="-1200000" algn="bl" rotWithShape="0">
                <a:prstClr val="black">
                  <a:alpha val="20000"/>
                </a:prstClr>
              </a:outerShdw>
            </a:effectLst>
          </p:grpSpPr>
          <p:sp>
            <p:nvSpPr>
              <p:cNvPr id="108" name="Freeform: Shape 15"/>
              <p:cNvSpPr/>
              <p:nvPr/>
            </p:nvSpPr>
            <p:spPr>
              <a:xfrm>
                <a:off x="1186649" y="1973314"/>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9" name="Freeform: Shape 16"/>
              <p:cNvSpPr/>
              <p:nvPr/>
            </p:nvSpPr>
            <p:spPr>
              <a:xfrm flipH="1">
                <a:off x="1231038" y="1973313"/>
                <a:ext cx="44388" cy="1793289"/>
              </a:xfrm>
              <a:custGeom>
                <a:avLst/>
                <a:gdLst>
                  <a:gd name="connsiteX0" fmla="*/ 44388 w 44388"/>
                  <a:gd name="connsiteY0" fmla="*/ 0 h 1793289"/>
                  <a:gd name="connsiteX1" fmla="*/ 44388 w 44388"/>
                  <a:gd name="connsiteY1" fmla="*/ 1793289 h 1793289"/>
                  <a:gd name="connsiteX2" fmla="*/ 0 w 44388"/>
                  <a:gd name="connsiteY2" fmla="*/ 1748901 h 1793289"/>
                  <a:gd name="connsiteX3" fmla="*/ 0 w 44388"/>
                  <a:gd name="connsiteY3" fmla="*/ 44388 h 1793289"/>
                  <a:gd name="connsiteX4" fmla="*/ 44388 w 44388"/>
                  <a:gd name="connsiteY4" fmla="*/ 0 h 179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8" h="1793289">
                    <a:moveTo>
                      <a:pt x="44388" y="0"/>
                    </a:moveTo>
                    <a:lnTo>
                      <a:pt x="44388" y="1793289"/>
                    </a:lnTo>
                    <a:cubicBezTo>
                      <a:pt x="19873" y="1793289"/>
                      <a:pt x="0" y="1773416"/>
                      <a:pt x="0" y="1748901"/>
                    </a:cubicBezTo>
                    <a:lnTo>
                      <a:pt x="0" y="44388"/>
                    </a:lnTo>
                    <a:cubicBezTo>
                      <a:pt x="0" y="19873"/>
                      <a:pt x="19873" y="0"/>
                      <a:pt x="443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0" name="Parallelogram 17"/>
              <p:cNvSpPr/>
              <p:nvPr/>
            </p:nvSpPr>
            <p:spPr>
              <a:xfrm rot="16200000" flipV="1">
                <a:off x="1159899" y="1993153"/>
                <a:ext cx="461872" cy="275207"/>
              </a:xfrm>
              <a:prstGeom prst="parallelogram">
                <a:avLst>
                  <a:gd name="adj" fmla="val 5775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1" name="Parallelogram 18"/>
              <p:cNvSpPr/>
              <p:nvPr/>
            </p:nvSpPr>
            <p:spPr>
              <a:xfrm rot="5400000" flipH="1" flipV="1">
                <a:off x="834385" y="2009429"/>
                <a:ext cx="461872" cy="242655"/>
              </a:xfrm>
              <a:prstGeom prst="parallelogram">
                <a:avLst>
                  <a:gd name="adj" fmla="val 6507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7" name="Arc 19"/>
            <p:cNvSpPr/>
            <p:nvPr/>
          </p:nvSpPr>
          <p:spPr>
            <a:xfrm>
              <a:off x="849666" y="1433424"/>
              <a:ext cx="4587864" cy="4587864"/>
            </a:xfrm>
            <a:prstGeom prst="arc">
              <a:avLst>
                <a:gd name="adj1" fmla="val 19067119"/>
                <a:gd name="adj2" fmla="val 19881577"/>
              </a:avLst>
            </a:prstGeom>
            <a:noFill/>
            <a:ln w="28575"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5" name="Group 23"/>
          <p:cNvGrpSpPr/>
          <p:nvPr/>
        </p:nvGrpSpPr>
        <p:grpSpPr>
          <a:xfrm>
            <a:off x="4297254" y="3391560"/>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19" name="Freeform: Shape 27"/>
          <p:cNvSpPr>
            <a:spLocks/>
          </p:cNvSpPr>
          <p:nvPr/>
        </p:nvSpPr>
        <p:spPr bwMode="auto">
          <a:xfrm>
            <a:off x="4290961" y="2577045"/>
            <a:ext cx="393908" cy="38258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accent2"/>
          </a:solidFill>
          <a:ln>
            <a:noFill/>
          </a:ln>
          <a:extLst/>
        </p:spPr>
        <p:txBody>
          <a:bodyPr lIns="68580" tIns="34290" rIns="68580" bIns="34290" anchor="ctr"/>
          <a:lstStyle/>
          <a:p>
            <a:pPr algn="ctr"/>
            <a:endParaRPr sz="1800"/>
          </a:p>
        </p:txBody>
      </p:sp>
      <p:grpSp>
        <p:nvGrpSpPr>
          <p:cNvPr id="120" name="Group 28"/>
          <p:cNvGrpSpPr/>
          <p:nvPr/>
        </p:nvGrpSpPr>
        <p:grpSpPr>
          <a:xfrm>
            <a:off x="4357032" y="1763788"/>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00"/>
            </a:p>
          </p:txBody>
        </p:sp>
      </p:grpSp>
      <p:sp>
        <p:nvSpPr>
          <p:cNvPr id="125" name="矩形 124"/>
          <p:cNvSpPr/>
          <p:nvPr/>
        </p:nvSpPr>
        <p:spPr>
          <a:xfrm>
            <a:off x="4884647" y="1817866"/>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根据数据库设计文档进行建表</a:t>
            </a:r>
            <a:endParaRPr lang="zh-CN" altLang="en-US" sz="1600" b="1" dirty="0">
              <a:solidFill>
                <a:schemeClr val="accent5">
                  <a:lumMod val="75000"/>
                </a:schemeClr>
              </a:solidFill>
            </a:endParaRPr>
          </a:p>
        </p:txBody>
      </p:sp>
      <p:sp>
        <p:nvSpPr>
          <p:cNvPr id="128" name="矩形 127"/>
          <p:cNvSpPr/>
          <p:nvPr/>
        </p:nvSpPr>
        <p:spPr>
          <a:xfrm>
            <a:off x="4884647" y="2611369"/>
            <a:ext cx="3766431"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60000"/>
                    <a:lumOff val="40000"/>
                  </a:schemeClr>
                </a:solidFill>
              </a:rPr>
              <a:t>根据接口规范文档进行后端的代码编写</a:t>
            </a:r>
            <a:endParaRPr lang="zh-CN" altLang="en-US" sz="1600" b="1" dirty="0">
              <a:solidFill>
                <a:schemeClr val="accent5">
                  <a:lumMod val="60000"/>
                  <a:lumOff val="40000"/>
                </a:schemeClr>
              </a:solidFill>
            </a:endParaRPr>
          </a:p>
        </p:txBody>
      </p:sp>
      <p:sp>
        <p:nvSpPr>
          <p:cNvPr id="131" name="矩形 130"/>
          <p:cNvSpPr/>
          <p:nvPr/>
        </p:nvSpPr>
        <p:spPr>
          <a:xfrm>
            <a:off x="4884647" y="3423980"/>
            <a:ext cx="3379243" cy="362343"/>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accent5">
                    <a:lumMod val="75000"/>
                  </a:schemeClr>
                </a:solidFill>
              </a:rPr>
              <a:t>利用</a:t>
            </a:r>
            <a:r>
              <a:rPr lang="en-US" altLang="zh-CN" sz="1600" b="1" dirty="0" smtClean="0">
                <a:solidFill>
                  <a:schemeClr val="accent5">
                    <a:lumMod val="75000"/>
                  </a:schemeClr>
                </a:solidFill>
              </a:rPr>
              <a:t>postman</a:t>
            </a:r>
            <a:r>
              <a:rPr lang="zh-CN" altLang="en-US" sz="1600" b="1" dirty="0" smtClean="0">
                <a:solidFill>
                  <a:schemeClr val="accent5">
                    <a:lumMod val="75000"/>
                  </a:schemeClr>
                </a:solidFill>
              </a:rPr>
              <a:t>对后端进行测试</a:t>
            </a:r>
            <a:endParaRPr lang="zh-CN" altLang="en-US" sz="1600" b="1" dirty="0">
              <a:solidFill>
                <a:schemeClr val="accent5">
                  <a:lumMod val="75000"/>
                </a:schemeClr>
              </a:solidFill>
            </a:endParaRPr>
          </a:p>
        </p:txBody>
      </p:sp>
    </p:spTree>
    <p:extLst>
      <p:ext uri="{BB962C8B-B14F-4D97-AF65-F5344CB8AC3E}">
        <p14:creationId xmlns:p14="http://schemas.microsoft.com/office/powerpoint/2010/main" val="16321081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ppt_x"/>
                                          </p:val>
                                        </p:tav>
                                        <p:tav tm="100000">
                                          <p:val>
                                            <p:strVal val="#ppt_x"/>
                                          </p:val>
                                        </p:tav>
                                      </p:tavLst>
                                    </p:anim>
                                    <p:anim calcmode="lin" valueType="num">
                                      <p:cBhvr additive="base">
                                        <p:cTn id="12" dur="5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additive="base">
                                        <p:cTn id="15" dur="500" fill="hold"/>
                                        <p:tgtEl>
                                          <p:spTgt spid="120"/>
                                        </p:tgtEl>
                                        <p:attrNameLst>
                                          <p:attrName>ppt_x</p:attrName>
                                        </p:attrNameLst>
                                      </p:cBhvr>
                                      <p:tavLst>
                                        <p:tav tm="0">
                                          <p:val>
                                            <p:strVal val="#ppt_x"/>
                                          </p:val>
                                        </p:tav>
                                        <p:tav tm="100000">
                                          <p:val>
                                            <p:strVal val="#ppt_x"/>
                                          </p:val>
                                        </p:tav>
                                      </p:tavLst>
                                    </p:anim>
                                    <p:anim calcmode="lin" valueType="num">
                                      <p:cBhvr additive="base">
                                        <p:cTn id="16"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670" y="191209"/>
            <a:ext cx="2898010"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具体实现</a:t>
            </a:r>
            <a:endParaRPr lang="zh-CN" altLang="en-US" sz="2700" b="1" dirty="0">
              <a:solidFill>
                <a:schemeClr val="tx2">
                  <a:lumMod val="90000"/>
                  <a:lumOff val="10000"/>
                </a:schemeClr>
              </a:solidFill>
            </a:endParaRPr>
          </a:p>
        </p:txBody>
      </p:sp>
      <p:sp>
        <p:nvSpPr>
          <p:cNvPr id="3" name="圆角矩形 2"/>
          <p:cNvSpPr/>
          <p:nvPr/>
        </p:nvSpPr>
        <p:spPr>
          <a:xfrm>
            <a:off x="1527334" y="2095976"/>
            <a:ext cx="657225" cy="657225"/>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圆角矩形 46"/>
          <p:cNvSpPr/>
          <p:nvPr/>
        </p:nvSpPr>
        <p:spPr>
          <a:xfrm>
            <a:off x="1691640" y="2267694"/>
            <a:ext cx="328613" cy="328076"/>
          </a:xfrm>
          <a:custGeom>
            <a:avLst/>
            <a:gdLst>
              <a:gd name="connsiteX0" fmla="*/ 168157 w 605310"/>
              <a:gd name="connsiteY0" fmla="*/ 436447 h 604322"/>
              <a:gd name="connsiteX1" fmla="*/ 369903 w 605310"/>
              <a:gd name="connsiteY1" fmla="*/ 436447 h 604322"/>
              <a:gd name="connsiteX2" fmla="*/ 369903 w 605310"/>
              <a:gd name="connsiteY2" fmla="*/ 470036 h 604322"/>
              <a:gd name="connsiteX3" fmla="*/ 168157 w 605310"/>
              <a:gd name="connsiteY3" fmla="*/ 470036 h 604322"/>
              <a:gd name="connsiteX4" fmla="*/ 100909 w 605310"/>
              <a:gd name="connsiteY4" fmla="*/ 436447 h 604322"/>
              <a:gd name="connsiteX5" fmla="*/ 134498 w 605310"/>
              <a:gd name="connsiteY5" fmla="*/ 436447 h 604322"/>
              <a:gd name="connsiteX6" fmla="*/ 134498 w 605310"/>
              <a:gd name="connsiteY6" fmla="*/ 470036 h 604322"/>
              <a:gd name="connsiteX7" fmla="*/ 100909 w 605310"/>
              <a:gd name="connsiteY7" fmla="*/ 470036 h 604322"/>
              <a:gd name="connsiteX8" fmla="*/ 168157 w 605310"/>
              <a:gd name="connsiteY8" fmla="*/ 369339 h 604322"/>
              <a:gd name="connsiteX9" fmla="*/ 369903 w 605310"/>
              <a:gd name="connsiteY9" fmla="*/ 369339 h 604322"/>
              <a:gd name="connsiteX10" fmla="*/ 369903 w 605310"/>
              <a:gd name="connsiteY10" fmla="*/ 402858 h 604322"/>
              <a:gd name="connsiteX11" fmla="*/ 168157 w 605310"/>
              <a:gd name="connsiteY11" fmla="*/ 402858 h 604322"/>
              <a:gd name="connsiteX12" fmla="*/ 100909 w 605310"/>
              <a:gd name="connsiteY12" fmla="*/ 369339 h 604322"/>
              <a:gd name="connsiteX13" fmla="*/ 134498 w 605310"/>
              <a:gd name="connsiteY13" fmla="*/ 369339 h 604322"/>
              <a:gd name="connsiteX14" fmla="*/ 134498 w 605310"/>
              <a:gd name="connsiteY14" fmla="*/ 402858 h 604322"/>
              <a:gd name="connsiteX15" fmla="*/ 100909 w 605310"/>
              <a:gd name="connsiteY15" fmla="*/ 402858 h 604322"/>
              <a:gd name="connsiteX16" fmla="*/ 168157 w 605310"/>
              <a:gd name="connsiteY16" fmla="*/ 302161 h 604322"/>
              <a:gd name="connsiteX17" fmla="*/ 369903 w 605310"/>
              <a:gd name="connsiteY17" fmla="*/ 302161 h 604322"/>
              <a:gd name="connsiteX18" fmla="*/ 369903 w 605310"/>
              <a:gd name="connsiteY18" fmla="*/ 335680 h 604322"/>
              <a:gd name="connsiteX19" fmla="*/ 168157 w 605310"/>
              <a:gd name="connsiteY19" fmla="*/ 335680 h 604322"/>
              <a:gd name="connsiteX20" fmla="*/ 100909 w 605310"/>
              <a:gd name="connsiteY20" fmla="*/ 302161 h 604322"/>
              <a:gd name="connsiteX21" fmla="*/ 134498 w 605310"/>
              <a:gd name="connsiteY21" fmla="*/ 302161 h 604322"/>
              <a:gd name="connsiteX22" fmla="*/ 134498 w 605310"/>
              <a:gd name="connsiteY22" fmla="*/ 335680 h 604322"/>
              <a:gd name="connsiteX23" fmla="*/ 100909 w 605310"/>
              <a:gd name="connsiteY23" fmla="*/ 335680 h 604322"/>
              <a:gd name="connsiteX24" fmla="*/ 168157 w 605310"/>
              <a:gd name="connsiteY24" fmla="*/ 234983 h 604322"/>
              <a:gd name="connsiteX25" fmla="*/ 369903 w 605310"/>
              <a:gd name="connsiteY25" fmla="*/ 234983 h 604322"/>
              <a:gd name="connsiteX26" fmla="*/ 369903 w 605310"/>
              <a:gd name="connsiteY26" fmla="*/ 268643 h 604322"/>
              <a:gd name="connsiteX27" fmla="*/ 168157 w 605310"/>
              <a:gd name="connsiteY27" fmla="*/ 268643 h 604322"/>
              <a:gd name="connsiteX28" fmla="*/ 100909 w 605310"/>
              <a:gd name="connsiteY28" fmla="*/ 234983 h 604322"/>
              <a:gd name="connsiteX29" fmla="*/ 134498 w 605310"/>
              <a:gd name="connsiteY29" fmla="*/ 234983 h 604322"/>
              <a:gd name="connsiteX30" fmla="*/ 134498 w 605310"/>
              <a:gd name="connsiteY30" fmla="*/ 268643 h 604322"/>
              <a:gd name="connsiteX31" fmla="*/ 100909 w 605310"/>
              <a:gd name="connsiteY31" fmla="*/ 268643 h 604322"/>
              <a:gd name="connsiteX32" fmla="*/ 538005 w 605310"/>
              <a:gd name="connsiteY32" fmla="*/ 201422 h 604322"/>
              <a:gd name="connsiteX33" fmla="*/ 538005 w 605310"/>
              <a:gd name="connsiteY33" fmla="*/ 511073 h 604322"/>
              <a:gd name="connsiteX34" fmla="*/ 554856 w 605310"/>
              <a:gd name="connsiteY34" fmla="*/ 539107 h 604322"/>
              <a:gd name="connsiteX35" fmla="*/ 571707 w 605310"/>
              <a:gd name="connsiteY35" fmla="*/ 511073 h 604322"/>
              <a:gd name="connsiteX36" fmla="*/ 571707 w 605310"/>
              <a:gd name="connsiteY36" fmla="*/ 201422 h 604322"/>
              <a:gd name="connsiteX37" fmla="*/ 538005 w 605310"/>
              <a:gd name="connsiteY37" fmla="*/ 134239 h 604322"/>
              <a:gd name="connsiteX38" fmla="*/ 538005 w 605310"/>
              <a:gd name="connsiteY38" fmla="*/ 167880 h 604322"/>
              <a:gd name="connsiteX39" fmla="*/ 571707 w 605310"/>
              <a:gd name="connsiteY39" fmla="*/ 167880 h 604322"/>
              <a:gd name="connsiteX40" fmla="*/ 571707 w 605310"/>
              <a:gd name="connsiteY40" fmla="*/ 134239 h 604322"/>
              <a:gd name="connsiteX41" fmla="*/ 504401 w 605310"/>
              <a:gd name="connsiteY41" fmla="*/ 100697 h 604322"/>
              <a:gd name="connsiteX42" fmla="*/ 605310 w 605310"/>
              <a:gd name="connsiteY42" fmla="*/ 100697 h 604322"/>
              <a:gd name="connsiteX43" fmla="*/ 605310 w 605310"/>
              <a:gd name="connsiteY43" fmla="*/ 520417 h 604322"/>
              <a:gd name="connsiteX44" fmla="*/ 554856 w 605310"/>
              <a:gd name="connsiteY44" fmla="*/ 604322 h 604322"/>
              <a:gd name="connsiteX45" fmla="*/ 504401 w 605310"/>
              <a:gd name="connsiteY45" fmla="*/ 520417 h 604322"/>
              <a:gd name="connsiteX46" fmla="*/ 336238 w 605310"/>
              <a:gd name="connsiteY46" fmla="*/ 71212 h 604322"/>
              <a:gd name="connsiteX47" fmla="*/ 336238 w 605310"/>
              <a:gd name="connsiteY47" fmla="*/ 134261 h 604322"/>
              <a:gd name="connsiteX48" fmla="*/ 399486 w 605310"/>
              <a:gd name="connsiteY48" fmla="*/ 134261 h 604322"/>
              <a:gd name="connsiteX49" fmla="*/ 50440 w 605310"/>
              <a:gd name="connsiteY49" fmla="*/ 50360 h 604322"/>
              <a:gd name="connsiteX50" fmla="*/ 50440 w 605310"/>
              <a:gd name="connsiteY50" fmla="*/ 553962 h 604322"/>
              <a:gd name="connsiteX51" fmla="*/ 420371 w 605310"/>
              <a:gd name="connsiteY51" fmla="*/ 553962 h 604322"/>
              <a:gd name="connsiteX52" fmla="*/ 420371 w 605310"/>
              <a:gd name="connsiteY52" fmla="*/ 167900 h 604322"/>
              <a:gd name="connsiteX53" fmla="*/ 302644 w 605310"/>
              <a:gd name="connsiteY53" fmla="*/ 167900 h 604322"/>
              <a:gd name="connsiteX54" fmla="*/ 302644 w 605310"/>
              <a:gd name="connsiteY54" fmla="*/ 50360 h 604322"/>
              <a:gd name="connsiteX55" fmla="*/ 0 w 605310"/>
              <a:gd name="connsiteY55" fmla="*/ 0 h 604322"/>
              <a:gd name="connsiteX56" fmla="*/ 336238 w 605310"/>
              <a:gd name="connsiteY56" fmla="*/ 0 h 604322"/>
              <a:gd name="connsiteX57" fmla="*/ 470812 w 605310"/>
              <a:gd name="connsiteY57" fmla="*/ 134261 h 604322"/>
              <a:gd name="connsiteX58" fmla="*/ 470812 w 605310"/>
              <a:gd name="connsiteY58" fmla="*/ 604322 h 604322"/>
              <a:gd name="connsiteX59" fmla="*/ 0 w 605310"/>
              <a:gd name="connsiteY59" fmla="*/ 604322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5310" h="604322">
                <a:moveTo>
                  <a:pt x="168157" y="436447"/>
                </a:moveTo>
                <a:lnTo>
                  <a:pt x="369903" y="436447"/>
                </a:lnTo>
                <a:lnTo>
                  <a:pt x="369903" y="470036"/>
                </a:lnTo>
                <a:lnTo>
                  <a:pt x="168157" y="470036"/>
                </a:lnTo>
                <a:close/>
                <a:moveTo>
                  <a:pt x="100909" y="436447"/>
                </a:moveTo>
                <a:lnTo>
                  <a:pt x="134498" y="436447"/>
                </a:lnTo>
                <a:lnTo>
                  <a:pt x="134498" y="470036"/>
                </a:lnTo>
                <a:lnTo>
                  <a:pt x="100909" y="470036"/>
                </a:lnTo>
                <a:close/>
                <a:moveTo>
                  <a:pt x="168157" y="369339"/>
                </a:moveTo>
                <a:lnTo>
                  <a:pt x="369903" y="369339"/>
                </a:lnTo>
                <a:lnTo>
                  <a:pt x="369903" y="402858"/>
                </a:lnTo>
                <a:lnTo>
                  <a:pt x="168157" y="402858"/>
                </a:lnTo>
                <a:close/>
                <a:moveTo>
                  <a:pt x="100909" y="369339"/>
                </a:moveTo>
                <a:lnTo>
                  <a:pt x="134498" y="369339"/>
                </a:lnTo>
                <a:lnTo>
                  <a:pt x="134498" y="402858"/>
                </a:lnTo>
                <a:lnTo>
                  <a:pt x="100909" y="402858"/>
                </a:lnTo>
                <a:close/>
                <a:moveTo>
                  <a:pt x="168157" y="302161"/>
                </a:moveTo>
                <a:lnTo>
                  <a:pt x="369903" y="302161"/>
                </a:lnTo>
                <a:lnTo>
                  <a:pt x="369903" y="335680"/>
                </a:lnTo>
                <a:lnTo>
                  <a:pt x="168157" y="335680"/>
                </a:lnTo>
                <a:close/>
                <a:moveTo>
                  <a:pt x="100909" y="302161"/>
                </a:moveTo>
                <a:lnTo>
                  <a:pt x="134498" y="302161"/>
                </a:lnTo>
                <a:lnTo>
                  <a:pt x="134498" y="335680"/>
                </a:lnTo>
                <a:lnTo>
                  <a:pt x="100909" y="335680"/>
                </a:lnTo>
                <a:close/>
                <a:moveTo>
                  <a:pt x="168157" y="234983"/>
                </a:moveTo>
                <a:lnTo>
                  <a:pt x="369903" y="234983"/>
                </a:lnTo>
                <a:lnTo>
                  <a:pt x="369903" y="268643"/>
                </a:lnTo>
                <a:lnTo>
                  <a:pt x="168157" y="268643"/>
                </a:lnTo>
                <a:close/>
                <a:moveTo>
                  <a:pt x="100909" y="234983"/>
                </a:moveTo>
                <a:lnTo>
                  <a:pt x="134498" y="234983"/>
                </a:lnTo>
                <a:lnTo>
                  <a:pt x="134498" y="268643"/>
                </a:lnTo>
                <a:lnTo>
                  <a:pt x="100909" y="268643"/>
                </a:lnTo>
                <a:close/>
                <a:moveTo>
                  <a:pt x="538005" y="201422"/>
                </a:moveTo>
                <a:lnTo>
                  <a:pt x="538005" y="511073"/>
                </a:lnTo>
                <a:lnTo>
                  <a:pt x="554856" y="539107"/>
                </a:lnTo>
                <a:lnTo>
                  <a:pt x="571707" y="511073"/>
                </a:lnTo>
                <a:lnTo>
                  <a:pt x="571707" y="201422"/>
                </a:lnTo>
                <a:close/>
                <a:moveTo>
                  <a:pt x="538005" y="134239"/>
                </a:moveTo>
                <a:lnTo>
                  <a:pt x="538005" y="167880"/>
                </a:lnTo>
                <a:lnTo>
                  <a:pt x="571707" y="167880"/>
                </a:lnTo>
                <a:lnTo>
                  <a:pt x="571707" y="134239"/>
                </a:lnTo>
                <a:close/>
                <a:moveTo>
                  <a:pt x="504401" y="100697"/>
                </a:moveTo>
                <a:lnTo>
                  <a:pt x="605310" y="100697"/>
                </a:lnTo>
                <a:lnTo>
                  <a:pt x="605310" y="520417"/>
                </a:lnTo>
                <a:lnTo>
                  <a:pt x="554856" y="604322"/>
                </a:lnTo>
                <a:lnTo>
                  <a:pt x="504401" y="520417"/>
                </a:lnTo>
                <a:close/>
                <a:moveTo>
                  <a:pt x="336238" y="71212"/>
                </a:moveTo>
                <a:lnTo>
                  <a:pt x="336238" y="134261"/>
                </a:lnTo>
                <a:lnTo>
                  <a:pt x="399486" y="134261"/>
                </a:lnTo>
                <a:close/>
                <a:moveTo>
                  <a:pt x="50440" y="50360"/>
                </a:moveTo>
                <a:lnTo>
                  <a:pt x="50440" y="553962"/>
                </a:lnTo>
                <a:lnTo>
                  <a:pt x="420371" y="553962"/>
                </a:lnTo>
                <a:lnTo>
                  <a:pt x="420371" y="167900"/>
                </a:lnTo>
                <a:lnTo>
                  <a:pt x="302644" y="167900"/>
                </a:lnTo>
                <a:lnTo>
                  <a:pt x="302644" y="50360"/>
                </a:lnTo>
                <a:close/>
                <a:moveTo>
                  <a:pt x="0" y="0"/>
                </a:moveTo>
                <a:lnTo>
                  <a:pt x="336238" y="0"/>
                </a:lnTo>
                <a:lnTo>
                  <a:pt x="470812" y="134261"/>
                </a:lnTo>
                <a:lnTo>
                  <a:pt x="470812" y="604322"/>
                </a:lnTo>
                <a:lnTo>
                  <a:pt x="0" y="604322"/>
                </a:ln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p:cNvSpPr/>
          <p:nvPr/>
        </p:nvSpPr>
        <p:spPr>
          <a:xfrm>
            <a:off x="940687" y="2970710"/>
            <a:ext cx="1830518"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smtClean="0">
                <a:latin typeface="+mn-ea"/>
              </a:rPr>
              <a:t>flask</a:t>
            </a:r>
            <a:endParaRPr lang="zh-CN" altLang="en-US" sz="1800" b="1" dirty="0">
              <a:latin typeface="+mn-ea"/>
            </a:endParaRPr>
          </a:p>
        </p:txBody>
      </p:sp>
      <p:sp>
        <p:nvSpPr>
          <p:cNvPr id="6" name="圆角矩形 5"/>
          <p:cNvSpPr/>
          <p:nvPr/>
        </p:nvSpPr>
        <p:spPr>
          <a:xfrm>
            <a:off x="4126655" y="2095976"/>
            <a:ext cx="657225" cy="657225"/>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圆角矩形 47"/>
          <p:cNvSpPr/>
          <p:nvPr/>
        </p:nvSpPr>
        <p:spPr>
          <a:xfrm>
            <a:off x="4290961" y="2292804"/>
            <a:ext cx="328613" cy="277857"/>
          </a:xfrm>
          <a:custGeom>
            <a:avLst/>
            <a:gdLst>
              <a:gd name="connsiteX0" fmla="*/ 439054 w 607639"/>
              <a:gd name="connsiteY0" fmla="*/ 375632 h 513787"/>
              <a:gd name="connsiteX1" fmla="*/ 439054 w 607639"/>
              <a:gd name="connsiteY1" fmla="*/ 400870 h 513787"/>
              <a:gd name="connsiteX2" fmla="*/ 464325 w 607639"/>
              <a:gd name="connsiteY2" fmla="*/ 400870 h 513787"/>
              <a:gd name="connsiteX3" fmla="*/ 464325 w 607639"/>
              <a:gd name="connsiteY3" fmla="*/ 375632 h 513787"/>
              <a:gd name="connsiteX4" fmla="*/ 291149 w 607639"/>
              <a:gd name="connsiteY4" fmla="*/ 375632 h 513787"/>
              <a:gd name="connsiteX5" fmla="*/ 291149 w 607639"/>
              <a:gd name="connsiteY5" fmla="*/ 400870 h 513787"/>
              <a:gd name="connsiteX6" fmla="*/ 316420 w 607639"/>
              <a:gd name="connsiteY6" fmla="*/ 400870 h 513787"/>
              <a:gd name="connsiteX7" fmla="*/ 316420 w 607639"/>
              <a:gd name="connsiteY7" fmla="*/ 375632 h 513787"/>
              <a:gd name="connsiteX8" fmla="*/ 143282 w 607639"/>
              <a:gd name="connsiteY8" fmla="*/ 375632 h 513787"/>
              <a:gd name="connsiteX9" fmla="*/ 143282 w 607639"/>
              <a:gd name="connsiteY9" fmla="*/ 400870 h 513787"/>
              <a:gd name="connsiteX10" fmla="*/ 168477 w 607639"/>
              <a:gd name="connsiteY10" fmla="*/ 400870 h 513787"/>
              <a:gd name="connsiteX11" fmla="*/ 168477 w 607639"/>
              <a:gd name="connsiteY11" fmla="*/ 375632 h 513787"/>
              <a:gd name="connsiteX12" fmla="*/ 419121 w 607639"/>
              <a:gd name="connsiteY12" fmla="*/ 335821 h 513787"/>
              <a:gd name="connsiteX13" fmla="*/ 484258 w 607639"/>
              <a:gd name="connsiteY13" fmla="*/ 335821 h 513787"/>
              <a:gd name="connsiteX14" fmla="*/ 504190 w 607639"/>
              <a:gd name="connsiteY14" fmla="*/ 355727 h 513787"/>
              <a:gd name="connsiteX15" fmla="*/ 504190 w 607639"/>
              <a:gd name="connsiteY15" fmla="*/ 420775 h 513787"/>
              <a:gd name="connsiteX16" fmla="*/ 484258 w 607639"/>
              <a:gd name="connsiteY16" fmla="*/ 440681 h 513787"/>
              <a:gd name="connsiteX17" fmla="*/ 419121 w 607639"/>
              <a:gd name="connsiteY17" fmla="*/ 440681 h 513787"/>
              <a:gd name="connsiteX18" fmla="*/ 399189 w 607639"/>
              <a:gd name="connsiteY18" fmla="*/ 420775 h 513787"/>
              <a:gd name="connsiteX19" fmla="*/ 399189 w 607639"/>
              <a:gd name="connsiteY19" fmla="*/ 355727 h 513787"/>
              <a:gd name="connsiteX20" fmla="*/ 419121 w 607639"/>
              <a:gd name="connsiteY20" fmla="*/ 335821 h 513787"/>
              <a:gd name="connsiteX21" fmla="*/ 271216 w 607639"/>
              <a:gd name="connsiteY21" fmla="*/ 335821 h 513787"/>
              <a:gd name="connsiteX22" fmla="*/ 336353 w 607639"/>
              <a:gd name="connsiteY22" fmla="*/ 335821 h 513787"/>
              <a:gd name="connsiteX23" fmla="*/ 356285 w 607639"/>
              <a:gd name="connsiteY23" fmla="*/ 355727 h 513787"/>
              <a:gd name="connsiteX24" fmla="*/ 356285 w 607639"/>
              <a:gd name="connsiteY24" fmla="*/ 420775 h 513787"/>
              <a:gd name="connsiteX25" fmla="*/ 336353 w 607639"/>
              <a:gd name="connsiteY25" fmla="*/ 440681 h 513787"/>
              <a:gd name="connsiteX26" fmla="*/ 271216 w 607639"/>
              <a:gd name="connsiteY26" fmla="*/ 440681 h 513787"/>
              <a:gd name="connsiteX27" fmla="*/ 251284 w 607639"/>
              <a:gd name="connsiteY27" fmla="*/ 420775 h 513787"/>
              <a:gd name="connsiteX28" fmla="*/ 251284 w 607639"/>
              <a:gd name="connsiteY28" fmla="*/ 355727 h 513787"/>
              <a:gd name="connsiteX29" fmla="*/ 271216 w 607639"/>
              <a:gd name="connsiteY29" fmla="*/ 335821 h 513787"/>
              <a:gd name="connsiteX30" fmla="*/ 123339 w 607639"/>
              <a:gd name="connsiteY30" fmla="*/ 335821 h 513787"/>
              <a:gd name="connsiteX31" fmla="*/ 188420 w 607639"/>
              <a:gd name="connsiteY31" fmla="*/ 335821 h 513787"/>
              <a:gd name="connsiteX32" fmla="*/ 208451 w 607639"/>
              <a:gd name="connsiteY32" fmla="*/ 355727 h 513787"/>
              <a:gd name="connsiteX33" fmla="*/ 208451 w 607639"/>
              <a:gd name="connsiteY33" fmla="*/ 420775 h 513787"/>
              <a:gd name="connsiteX34" fmla="*/ 188420 w 607639"/>
              <a:gd name="connsiteY34" fmla="*/ 440681 h 513787"/>
              <a:gd name="connsiteX35" fmla="*/ 123339 w 607639"/>
              <a:gd name="connsiteY35" fmla="*/ 440681 h 513787"/>
              <a:gd name="connsiteX36" fmla="*/ 103308 w 607639"/>
              <a:gd name="connsiteY36" fmla="*/ 420775 h 513787"/>
              <a:gd name="connsiteX37" fmla="*/ 103308 w 607639"/>
              <a:gd name="connsiteY37" fmla="*/ 355727 h 513787"/>
              <a:gd name="connsiteX38" fmla="*/ 123339 w 607639"/>
              <a:gd name="connsiteY38" fmla="*/ 335821 h 513787"/>
              <a:gd name="connsiteX39" fmla="*/ 439054 w 607639"/>
              <a:gd name="connsiteY39" fmla="*/ 220406 h 513787"/>
              <a:gd name="connsiteX40" fmla="*/ 439054 w 607639"/>
              <a:gd name="connsiteY40" fmla="*/ 245555 h 513787"/>
              <a:gd name="connsiteX41" fmla="*/ 464325 w 607639"/>
              <a:gd name="connsiteY41" fmla="*/ 245555 h 513787"/>
              <a:gd name="connsiteX42" fmla="*/ 464325 w 607639"/>
              <a:gd name="connsiteY42" fmla="*/ 220406 h 513787"/>
              <a:gd name="connsiteX43" fmla="*/ 291149 w 607639"/>
              <a:gd name="connsiteY43" fmla="*/ 220406 h 513787"/>
              <a:gd name="connsiteX44" fmla="*/ 291149 w 607639"/>
              <a:gd name="connsiteY44" fmla="*/ 245555 h 513787"/>
              <a:gd name="connsiteX45" fmla="*/ 316420 w 607639"/>
              <a:gd name="connsiteY45" fmla="*/ 245555 h 513787"/>
              <a:gd name="connsiteX46" fmla="*/ 316420 w 607639"/>
              <a:gd name="connsiteY46" fmla="*/ 220406 h 513787"/>
              <a:gd name="connsiteX47" fmla="*/ 143282 w 607639"/>
              <a:gd name="connsiteY47" fmla="*/ 220406 h 513787"/>
              <a:gd name="connsiteX48" fmla="*/ 143282 w 607639"/>
              <a:gd name="connsiteY48" fmla="*/ 245555 h 513787"/>
              <a:gd name="connsiteX49" fmla="*/ 168477 w 607639"/>
              <a:gd name="connsiteY49" fmla="*/ 245555 h 513787"/>
              <a:gd name="connsiteX50" fmla="*/ 168477 w 607639"/>
              <a:gd name="connsiteY50" fmla="*/ 220406 h 513787"/>
              <a:gd name="connsiteX51" fmla="*/ 419121 w 607639"/>
              <a:gd name="connsiteY51" fmla="*/ 180506 h 513787"/>
              <a:gd name="connsiteX52" fmla="*/ 484258 w 607639"/>
              <a:gd name="connsiteY52" fmla="*/ 180506 h 513787"/>
              <a:gd name="connsiteX53" fmla="*/ 504190 w 607639"/>
              <a:gd name="connsiteY53" fmla="*/ 200412 h 513787"/>
              <a:gd name="connsiteX54" fmla="*/ 504190 w 607639"/>
              <a:gd name="connsiteY54" fmla="*/ 265460 h 513787"/>
              <a:gd name="connsiteX55" fmla="*/ 484258 w 607639"/>
              <a:gd name="connsiteY55" fmla="*/ 285366 h 513787"/>
              <a:gd name="connsiteX56" fmla="*/ 419121 w 607639"/>
              <a:gd name="connsiteY56" fmla="*/ 285366 h 513787"/>
              <a:gd name="connsiteX57" fmla="*/ 399189 w 607639"/>
              <a:gd name="connsiteY57" fmla="*/ 265460 h 513787"/>
              <a:gd name="connsiteX58" fmla="*/ 399189 w 607639"/>
              <a:gd name="connsiteY58" fmla="*/ 200412 h 513787"/>
              <a:gd name="connsiteX59" fmla="*/ 419121 w 607639"/>
              <a:gd name="connsiteY59" fmla="*/ 180506 h 513787"/>
              <a:gd name="connsiteX60" fmla="*/ 271216 w 607639"/>
              <a:gd name="connsiteY60" fmla="*/ 180506 h 513787"/>
              <a:gd name="connsiteX61" fmla="*/ 336353 w 607639"/>
              <a:gd name="connsiteY61" fmla="*/ 180506 h 513787"/>
              <a:gd name="connsiteX62" fmla="*/ 356285 w 607639"/>
              <a:gd name="connsiteY62" fmla="*/ 200412 h 513787"/>
              <a:gd name="connsiteX63" fmla="*/ 356285 w 607639"/>
              <a:gd name="connsiteY63" fmla="*/ 265460 h 513787"/>
              <a:gd name="connsiteX64" fmla="*/ 336353 w 607639"/>
              <a:gd name="connsiteY64" fmla="*/ 285366 h 513787"/>
              <a:gd name="connsiteX65" fmla="*/ 271216 w 607639"/>
              <a:gd name="connsiteY65" fmla="*/ 285366 h 513787"/>
              <a:gd name="connsiteX66" fmla="*/ 251284 w 607639"/>
              <a:gd name="connsiteY66" fmla="*/ 265460 h 513787"/>
              <a:gd name="connsiteX67" fmla="*/ 251284 w 607639"/>
              <a:gd name="connsiteY67" fmla="*/ 200412 h 513787"/>
              <a:gd name="connsiteX68" fmla="*/ 271216 w 607639"/>
              <a:gd name="connsiteY68" fmla="*/ 180506 h 513787"/>
              <a:gd name="connsiteX69" fmla="*/ 123339 w 607639"/>
              <a:gd name="connsiteY69" fmla="*/ 180506 h 513787"/>
              <a:gd name="connsiteX70" fmla="*/ 188420 w 607639"/>
              <a:gd name="connsiteY70" fmla="*/ 180506 h 513787"/>
              <a:gd name="connsiteX71" fmla="*/ 208451 w 607639"/>
              <a:gd name="connsiteY71" fmla="*/ 200412 h 513787"/>
              <a:gd name="connsiteX72" fmla="*/ 208451 w 607639"/>
              <a:gd name="connsiteY72" fmla="*/ 265460 h 513787"/>
              <a:gd name="connsiteX73" fmla="*/ 188420 w 607639"/>
              <a:gd name="connsiteY73" fmla="*/ 285366 h 513787"/>
              <a:gd name="connsiteX74" fmla="*/ 123339 w 607639"/>
              <a:gd name="connsiteY74" fmla="*/ 285366 h 513787"/>
              <a:gd name="connsiteX75" fmla="*/ 103308 w 607639"/>
              <a:gd name="connsiteY75" fmla="*/ 265460 h 513787"/>
              <a:gd name="connsiteX76" fmla="*/ 103308 w 607639"/>
              <a:gd name="connsiteY76" fmla="*/ 200412 h 513787"/>
              <a:gd name="connsiteX77" fmla="*/ 123339 w 607639"/>
              <a:gd name="connsiteY77" fmla="*/ 180506 h 513787"/>
              <a:gd name="connsiteX78" fmla="*/ 39874 w 607639"/>
              <a:gd name="connsiteY78" fmla="*/ 75633 h 513787"/>
              <a:gd name="connsiteX79" fmla="*/ 39874 w 607639"/>
              <a:gd name="connsiteY79" fmla="*/ 473971 h 513787"/>
              <a:gd name="connsiteX80" fmla="*/ 567765 w 607639"/>
              <a:gd name="connsiteY80" fmla="*/ 473971 h 513787"/>
              <a:gd name="connsiteX81" fmla="*/ 567765 w 607639"/>
              <a:gd name="connsiteY81" fmla="*/ 75633 h 513787"/>
              <a:gd name="connsiteX82" fmla="*/ 523173 w 607639"/>
              <a:gd name="connsiteY82" fmla="*/ 75633 h 513787"/>
              <a:gd name="connsiteX83" fmla="*/ 523173 w 607639"/>
              <a:gd name="connsiteY83" fmla="*/ 88342 h 513787"/>
              <a:gd name="connsiteX84" fmla="*/ 503236 w 607639"/>
              <a:gd name="connsiteY84" fmla="*/ 108250 h 513787"/>
              <a:gd name="connsiteX85" fmla="*/ 483299 w 607639"/>
              <a:gd name="connsiteY85" fmla="*/ 88342 h 513787"/>
              <a:gd name="connsiteX86" fmla="*/ 483299 w 607639"/>
              <a:gd name="connsiteY86" fmla="*/ 75633 h 513787"/>
              <a:gd name="connsiteX87" fmla="*/ 423487 w 607639"/>
              <a:gd name="connsiteY87" fmla="*/ 75633 h 513787"/>
              <a:gd name="connsiteX88" fmla="*/ 423487 w 607639"/>
              <a:gd name="connsiteY88" fmla="*/ 88342 h 513787"/>
              <a:gd name="connsiteX89" fmla="*/ 403550 w 607639"/>
              <a:gd name="connsiteY89" fmla="*/ 108250 h 513787"/>
              <a:gd name="connsiteX90" fmla="*/ 383613 w 607639"/>
              <a:gd name="connsiteY90" fmla="*/ 88342 h 513787"/>
              <a:gd name="connsiteX91" fmla="*/ 383613 w 607639"/>
              <a:gd name="connsiteY91" fmla="*/ 75633 h 513787"/>
              <a:gd name="connsiteX92" fmla="*/ 323712 w 607639"/>
              <a:gd name="connsiteY92" fmla="*/ 75633 h 513787"/>
              <a:gd name="connsiteX93" fmla="*/ 323712 w 607639"/>
              <a:gd name="connsiteY93" fmla="*/ 88342 h 513787"/>
              <a:gd name="connsiteX94" fmla="*/ 303775 w 607639"/>
              <a:gd name="connsiteY94" fmla="*/ 108250 h 513787"/>
              <a:gd name="connsiteX95" fmla="*/ 283838 w 607639"/>
              <a:gd name="connsiteY95" fmla="*/ 88342 h 513787"/>
              <a:gd name="connsiteX96" fmla="*/ 283838 w 607639"/>
              <a:gd name="connsiteY96" fmla="*/ 75633 h 513787"/>
              <a:gd name="connsiteX97" fmla="*/ 224026 w 607639"/>
              <a:gd name="connsiteY97" fmla="*/ 75633 h 513787"/>
              <a:gd name="connsiteX98" fmla="*/ 224026 w 607639"/>
              <a:gd name="connsiteY98" fmla="*/ 88342 h 513787"/>
              <a:gd name="connsiteX99" fmla="*/ 204089 w 607639"/>
              <a:gd name="connsiteY99" fmla="*/ 108250 h 513787"/>
              <a:gd name="connsiteX100" fmla="*/ 184152 w 607639"/>
              <a:gd name="connsiteY100" fmla="*/ 88342 h 513787"/>
              <a:gd name="connsiteX101" fmla="*/ 184152 w 607639"/>
              <a:gd name="connsiteY101" fmla="*/ 75633 h 513787"/>
              <a:gd name="connsiteX102" fmla="*/ 124340 w 607639"/>
              <a:gd name="connsiteY102" fmla="*/ 75633 h 513787"/>
              <a:gd name="connsiteX103" fmla="*/ 124340 w 607639"/>
              <a:gd name="connsiteY103" fmla="*/ 88342 h 513787"/>
              <a:gd name="connsiteX104" fmla="*/ 104403 w 607639"/>
              <a:gd name="connsiteY104" fmla="*/ 108250 h 513787"/>
              <a:gd name="connsiteX105" fmla="*/ 84466 w 607639"/>
              <a:gd name="connsiteY105" fmla="*/ 88342 h 513787"/>
              <a:gd name="connsiteX106" fmla="*/ 84466 w 607639"/>
              <a:gd name="connsiteY106" fmla="*/ 75633 h 513787"/>
              <a:gd name="connsiteX107" fmla="*/ 104403 w 607639"/>
              <a:gd name="connsiteY107" fmla="*/ 0 h 513787"/>
              <a:gd name="connsiteX108" fmla="*/ 124340 w 607639"/>
              <a:gd name="connsiteY108" fmla="*/ 19908 h 513787"/>
              <a:gd name="connsiteX109" fmla="*/ 124340 w 607639"/>
              <a:gd name="connsiteY109" fmla="*/ 35817 h 513787"/>
              <a:gd name="connsiteX110" fmla="*/ 184152 w 607639"/>
              <a:gd name="connsiteY110" fmla="*/ 35817 h 513787"/>
              <a:gd name="connsiteX111" fmla="*/ 184152 w 607639"/>
              <a:gd name="connsiteY111" fmla="*/ 19908 h 513787"/>
              <a:gd name="connsiteX112" fmla="*/ 204089 w 607639"/>
              <a:gd name="connsiteY112" fmla="*/ 0 h 513787"/>
              <a:gd name="connsiteX113" fmla="*/ 224026 w 607639"/>
              <a:gd name="connsiteY113" fmla="*/ 19908 h 513787"/>
              <a:gd name="connsiteX114" fmla="*/ 224026 w 607639"/>
              <a:gd name="connsiteY114" fmla="*/ 35817 h 513787"/>
              <a:gd name="connsiteX115" fmla="*/ 283838 w 607639"/>
              <a:gd name="connsiteY115" fmla="*/ 35817 h 513787"/>
              <a:gd name="connsiteX116" fmla="*/ 283838 w 607639"/>
              <a:gd name="connsiteY116" fmla="*/ 19908 h 513787"/>
              <a:gd name="connsiteX117" fmla="*/ 303775 w 607639"/>
              <a:gd name="connsiteY117" fmla="*/ 0 h 513787"/>
              <a:gd name="connsiteX118" fmla="*/ 323712 w 607639"/>
              <a:gd name="connsiteY118" fmla="*/ 19908 h 513787"/>
              <a:gd name="connsiteX119" fmla="*/ 323712 w 607639"/>
              <a:gd name="connsiteY119" fmla="*/ 35817 h 513787"/>
              <a:gd name="connsiteX120" fmla="*/ 383613 w 607639"/>
              <a:gd name="connsiteY120" fmla="*/ 35817 h 513787"/>
              <a:gd name="connsiteX121" fmla="*/ 383613 w 607639"/>
              <a:gd name="connsiteY121" fmla="*/ 19908 h 513787"/>
              <a:gd name="connsiteX122" fmla="*/ 403550 w 607639"/>
              <a:gd name="connsiteY122" fmla="*/ 0 h 513787"/>
              <a:gd name="connsiteX123" fmla="*/ 423487 w 607639"/>
              <a:gd name="connsiteY123" fmla="*/ 19908 h 513787"/>
              <a:gd name="connsiteX124" fmla="*/ 423487 w 607639"/>
              <a:gd name="connsiteY124" fmla="*/ 35817 h 513787"/>
              <a:gd name="connsiteX125" fmla="*/ 483299 w 607639"/>
              <a:gd name="connsiteY125" fmla="*/ 35817 h 513787"/>
              <a:gd name="connsiteX126" fmla="*/ 483299 w 607639"/>
              <a:gd name="connsiteY126" fmla="*/ 19908 h 513787"/>
              <a:gd name="connsiteX127" fmla="*/ 503236 w 607639"/>
              <a:gd name="connsiteY127" fmla="*/ 0 h 513787"/>
              <a:gd name="connsiteX128" fmla="*/ 523173 w 607639"/>
              <a:gd name="connsiteY128" fmla="*/ 19908 h 513787"/>
              <a:gd name="connsiteX129" fmla="*/ 523173 w 607639"/>
              <a:gd name="connsiteY129" fmla="*/ 35817 h 513787"/>
              <a:gd name="connsiteX130" fmla="*/ 587702 w 607639"/>
              <a:gd name="connsiteY130" fmla="*/ 35817 h 513787"/>
              <a:gd name="connsiteX131" fmla="*/ 607639 w 607639"/>
              <a:gd name="connsiteY131" fmla="*/ 55725 h 513787"/>
              <a:gd name="connsiteX132" fmla="*/ 607639 w 607639"/>
              <a:gd name="connsiteY132" fmla="*/ 493879 h 513787"/>
              <a:gd name="connsiteX133" fmla="*/ 587702 w 607639"/>
              <a:gd name="connsiteY133" fmla="*/ 513787 h 513787"/>
              <a:gd name="connsiteX134" fmla="*/ 19937 w 607639"/>
              <a:gd name="connsiteY134" fmla="*/ 513787 h 513787"/>
              <a:gd name="connsiteX135" fmla="*/ 0 w 607639"/>
              <a:gd name="connsiteY135" fmla="*/ 493879 h 513787"/>
              <a:gd name="connsiteX136" fmla="*/ 0 w 607639"/>
              <a:gd name="connsiteY136" fmla="*/ 55725 h 513787"/>
              <a:gd name="connsiteX137" fmla="*/ 19937 w 607639"/>
              <a:gd name="connsiteY137" fmla="*/ 35817 h 513787"/>
              <a:gd name="connsiteX138" fmla="*/ 84466 w 607639"/>
              <a:gd name="connsiteY138" fmla="*/ 35817 h 513787"/>
              <a:gd name="connsiteX139" fmla="*/ 84466 w 607639"/>
              <a:gd name="connsiteY139" fmla="*/ 19908 h 513787"/>
              <a:gd name="connsiteX140" fmla="*/ 104403 w 607639"/>
              <a:gd name="connsiteY14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513787">
                <a:moveTo>
                  <a:pt x="439054" y="375632"/>
                </a:moveTo>
                <a:lnTo>
                  <a:pt x="439054" y="400870"/>
                </a:lnTo>
                <a:lnTo>
                  <a:pt x="464325" y="400870"/>
                </a:lnTo>
                <a:lnTo>
                  <a:pt x="464325" y="375632"/>
                </a:lnTo>
                <a:close/>
                <a:moveTo>
                  <a:pt x="291149" y="375632"/>
                </a:moveTo>
                <a:lnTo>
                  <a:pt x="291149" y="400870"/>
                </a:lnTo>
                <a:lnTo>
                  <a:pt x="316420" y="400870"/>
                </a:lnTo>
                <a:lnTo>
                  <a:pt x="316420" y="375632"/>
                </a:lnTo>
                <a:close/>
                <a:moveTo>
                  <a:pt x="143282" y="375632"/>
                </a:moveTo>
                <a:lnTo>
                  <a:pt x="143282" y="400870"/>
                </a:lnTo>
                <a:lnTo>
                  <a:pt x="168477" y="400870"/>
                </a:lnTo>
                <a:lnTo>
                  <a:pt x="168477" y="375632"/>
                </a:lnTo>
                <a:close/>
                <a:moveTo>
                  <a:pt x="419121" y="335821"/>
                </a:moveTo>
                <a:lnTo>
                  <a:pt x="484258" y="335821"/>
                </a:lnTo>
                <a:cubicBezTo>
                  <a:pt x="495292" y="335821"/>
                  <a:pt x="504190" y="344707"/>
                  <a:pt x="504190" y="355727"/>
                </a:cubicBezTo>
                <a:lnTo>
                  <a:pt x="504190" y="420775"/>
                </a:lnTo>
                <a:cubicBezTo>
                  <a:pt x="504190" y="431795"/>
                  <a:pt x="495292" y="440681"/>
                  <a:pt x="484258" y="440681"/>
                </a:cubicBezTo>
                <a:lnTo>
                  <a:pt x="419121" y="440681"/>
                </a:lnTo>
                <a:cubicBezTo>
                  <a:pt x="408087" y="440681"/>
                  <a:pt x="399189" y="431795"/>
                  <a:pt x="399189" y="420775"/>
                </a:cubicBezTo>
                <a:lnTo>
                  <a:pt x="399189" y="355727"/>
                </a:lnTo>
                <a:cubicBezTo>
                  <a:pt x="399189" y="344707"/>
                  <a:pt x="408087" y="335821"/>
                  <a:pt x="419121" y="335821"/>
                </a:cubicBezTo>
                <a:close/>
                <a:moveTo>
                  <a:pt x="271216" y="335821"/>
                </a:moveTo>
                <a:lnTo>
                  <a:pt x="336353" y="335821"/>
                </a:lnTo>
                <a:cubicBezTo>
                  <a:pt x="347387" y="335821"/>
                  <a:pt x="356285" y="344707"/>
                  <a:pt x="356285" y="355727"/>
                </a:cubicBezTo>
                <a:lnTo>
                  <a:pt x="356285" y="420775"/>
                </a:lnTo>
                <a:cubicBezTo>
                  <a:pt x="356285" y="431795"/>
                  <a:pt x="347387" y="440681"/>
                  <a:pt x="336353" y="440681"/>
                </a:cubicBezTo>
                <a:lnTo>
                  <a:pt x="271216" y="440681"/>
                </a:lnTo>
                <a:cubicBezTo>
                  <a:pt x="260271" y="440681"/>
                  <a:pt x="251284" y="431795"/>
                  <a:pt x="251284" y="420775"/>
                </a:cubicBezTo>
                <a:lnTo>
                  <a:pt x="251284" y="355727"/>
                </a:lnTo>
                <a:cubicBezTo>
                  <a:pt x="251284" y="344707"/>
                  <a:pt x="260271" y="335821"/>
                  <a:pt x="271216" y="335821"/>
                </a:cubicBezTo>
                <a:close/>
                <a:moveTo>
                  <a:pt x="123339" y="335821"/>
                </a:moveTo>
                <a:lnTo>
                  <a:pt x="188420" y="335821"/>
                </a:lnTo>
                <a:cubicBezTo>
                  <a:pt x="199459" y="335821"/>
                  <a:pt x="208451" y="344707"/>
                  <a:pt x="208451" y="355727"/>
                </a:cubicBezTo>
                <a:lnTo>
                  <a:pt x="208451" y="420775"/>
                </a:lnTo>
                <a:cubicBezTo>
                  <a:pt x="208451" y="431795"/>
                  <a:pt x="199459" y="440681"/>
                  <a:pt x="188420" y="440681"/>
                </a:cubicBezTo>
                <a:lnTo>
                  <a:pt x="123339" y="440681"/>
                </a:lnTo>
                <a:cubicBezTo>
                  <a:pt x="112300" y="440681"/>
                  <a:pt x="103308" y="431795"/>
                  <a:pt x="103308" y="420775"/>
                </a:cubicBezTo>
                <a:lnTo>
                  <a:pt x="103308" y="355727"/>
                </a:lnTo>
                <a:cubicBezTo>
                  <a:pt x="103308" y="344707"/>
                  <a:pt x="112300" y="335821"/>
                  <a:pt x="123339" y="335821"/>
                </a:cubicBezTo>
                <a:close/>
                <a:moveTo>
                  <a:pt x="439054" y="220406"/>
                </a:moveTo>
                <a:lnTo>
                  <a:pt x="439054" y="245555"/>
                </a:lnTo>
                <a:lnTo>
                  <a:pt x="464325" y="245555"/>
                </a:lnTo>
                <a:lnTo>
                  <a:pt x="464325" y="220406"/>
                </a:lnTo>
                <a:close/>
                <a:moveTo>
                  <a:pt x="291149" y="220406"/>
                </a:moveTo>
                <a:lnTo>
                  <a:pt x="291149" y="245555"/>
                </a:lnTo>
                <a:lnTo>
                  <a:pt x="316420" y="245555"/>
                </a:lnTo>
                <a:lnTo>
                  <a:pt x="316420" y="220406"/>
                </a:lnTo>
                <a:close/>
                <a:moveTo>
                  <a:pt x="143282" y="220406"/>
                </a:moveTo>
                <a:lnTo>
                  <a:pt x="143282" y="245555"/>
                </a:lnTo>
                <a:lnTo>
                  <a:pt x="168477" y="245555"/>
                </a:lnTo>
                <a:lnTo>
                  <a:pt x="168477" y="220406"/>
                </a:lnTo>
                <a:close/>
                <a:moveTo>
                  <a:pt x="419121" y="180506"/>
                </a:moveTo>
                <a:lnTo>
                  <a:pt x="484258" y="180506"/>
                </a:lnTo>
                <a:cubicBezTo>
                  <a:pt x="495292" y="180506"/>
                  <a:pt x="504190" y="189481"/>
                  <a:pt x="504190" y="200412"/>
                </a:cubicBezTo>
                <a:lnTo>
                  <a:pt x="504190" y="265460"/>
                </a:lnTo>
                <a:cubicBezTo>
                  <a:pt x="504190" y="276480"/>
                  <a:pt x="495292" y="285366"/>
                  <a:pt x="484258" y="285366"/>
                </a:cubicBezTo>
                <a:lnTo>
                  <a:pt x="419121" y="285366"/>
                </a:lnTo>
                <a:cubicBezTo>
                  <a:pt x="408087" y="285366"/>
                  <a:pt x="399189" y="276480"/>
                  <a:pt x="399189" y="265460"/>
                </a:cubicBezTo>
                <a:lnTo>
                  <a:pt x="399189" y="200412"/>
                </a:lnTo>
                <a:cubicBezTo>
                  <a:pt x="399189" y="189481"/>
                  <a:pt x="408087" y="180506"/>
                  <a:pt x="419121" y="180506"/>
                </a:cubicBezTo>
                <a:close/>
                <a:moveTo>
                  <a:pt x="271216" y="180506"/>
                </a:moveTo>
                <a:lnTo>
                  <a:pt x="336353" y="180506"/>
                </a:lnTo>
                <a:cubicBezTo>
                  <a:pt x="347387" y="180506"/>
                  <a:pt x="356285" y="189481"/>
                  <a:pt x="356285" y="200412"/>
                </a:cubicBezTo>
                <a:lnTo>
                  <a:pt x="356285" y="265460"/>
                </a:lnTo>
                <a:cubicBezTo>
                  <a:pt x="356285" y="276480"/>
                  <a:pt x="347387" y="285366"/>
                  <a:pt x="336353" y="285366"/>
                </a:cubicBezTo>
                <a:lnTo>
                  <a:pt x="271216" y="285366"/>
                </a:lnTo>
                <a:cubicBezTo>
                  <a:pt x="260271" y="285366"/>
                  <a:pt x="251284" y="276480"/>
                  <a:pt x="251284" y="265460"/>
                </a:cubicBezTo>
                <a:lnTo>
                  <a:pt x="251284" y="200412"/>
                </a:lnTo>
                <a:cubicBezTo>
                  <a:pt x="251284" y="189481"/>
                  <a:pt x="260271" y="180506"/>
                  <a:pt x="271216" y="180506"/>
                </a:cubicBezTo>
                <a:close/>
                <a:moveTo>
                  <a:pt x="123339" y="180506"/>
                </a:moveTo>
                <a:lnTo>
                  <a:pt x="188420" y="180506"/>
                </a:lnTo>
                <a:cubicBezTo>
                  <a:pt x="199459" y="180506"/>
                  <a:pt x="208451" y="189481"/>
                  <a:pt x="208451" y="200412"/>
                </a:cubicBezTo>
                <a:lnTo>
                  <a:pt x="208451" y="265460"/>
                </a:lnTo>
                <a:cubicBezTo>
                  <a:pt x="208451" y="276480"/>
                  <a:pt x="199459" y="285366"/>
                  <a:pt x="188420" y="285366"/>
                </a:cubicBezTo>
                <a:lnTo>
                  <a:pt x="123339" y="285366"/>
                </a:lnTo>
                <a:cubicBezTo>
                  <a:pt x="112300" y="285366"/>
                  <a:pt x="103308" y="276480"/>
                  <a:pt x="103308" y="265460"/>
                </a:cubicBezTo>
                <a:lnTo>
                  <a:pt x="103308" y="200412"/>
                </a:lnTo>
                <a:cubicBezTo>
                  <a:pt x="103308" y="189481"/>
                  <a:pt x="112300" y="180506"/>
                  <a:pt x="123339" y="180506"/>
                </a:cubicBezTo>
                <a:close/>
                <a:moveTo>
                  <a:pt x="39874" y="75633"/>
                </a:moveTo>
                <a:lnTo>
                  <a:pt x="39874" y="473971"/>
                </a:lnTo>
                <a:lnTo>
                  <a:pt x="567765" y="473971"/>
                </a:lnTo>
                <a:lnTo>
                  <a:pt x="567765" y="75633"/>
                </a:lnTo>
                <a:lnTo>
                  <a:pt x="523173" y="75633"/>
                </a:lnTo>
                <a:lnTo>
                  <a:pt x="523173" y="88342"/>
                </a:lnTo>
                <a:cubicBezTo>
                  <a:pt x="523173" y="99273"/>
                  <a:pt x="514272" y="108250"/>
                  <a:pt x="503236" y="108250"/>
                </a:cubicBezTo>
                <a:cubicBezTo>
                  <a:pt x="492199" y="108250"/>
                  <a:pt x="483299" y="99273"/>
                  <a:pt x="483299" y="88342"/>
                </a:cubicBezTo>
                <a:lnTo>
                  <a:pt x="483299" y="75633"/>
                </a:lnTo>
                <a:lnTo>
                  <a:pt x="423487" y="75633"/>
                </a:lnTo>
                <a:lnTo>
                  <a:pt x="423487" y="88342"/>
                </a:lnTo>
                <a:cubicBezTo>
                  <a:pt x="423487" y="99273"/>
                  <a:pt x="414498" y="108250"/>
                  <a:pt x="403550" y="108250"/>
                </a:cubicBezTo>
                <a:cubicBezTo>
                  <a:pt x="392513" y="108250"/>
                  <a:pt x="383613" y="99273"/>
                  <a:pt x="383613" y="88342"/>
                </a:cubicBezTo>
                <a:lnTo>
                  <a:pt x="383613" y="75633"/>
                </a:lnTo>
                <a:lnTo>
                  <a:pt x="323712" y="75633"/>
                </a:lnTo>
                <a:lnTo>
                  <a:pt x="323712" y="88342"/>
                </a:lnTo>
                <a:cubicBezTo>
                  <a:pt x="323712" y="99273"/>
                  <a:pt x="314812" y="108250"/>
                  <a:pt x="303775" y="108250"/>
                </a:cubicBezTo>
                <a:cubicBezTo>
                  <a:pt x="292827" y="108250"/>
                  <a:pt x="283838" y="99273"/>
                  <a:pt x="283838" y="88342"/>
                </a:cubicBezTo>
                <a:lnTo>
                  <a:pt x="283838" y="75633"/>
                </a:lnTo>
                <a:lnTo>
                  <a:pt x="224026" y="75633"/>
                </a:lnTo>
                <a:lnTo>
                  <a:pt x="224026" y="88342"/>
                </a:lnTo>
                <a:cubicBezTo>
                  <a:pt x="224026" y="99273"/>
                  <a:pt x="215126" y="108250"/>
                  <a:pt x="204089" y="108250"/>
                </a:cubicBezTo>
                <a:cubicBezTo>
                  <a:pt x="193052" y="108250"/>
                  <a:pt x="184152" y="99273"/>
                  <a:pt x="184152" y="88342"/>
                </a:cubicBezTo>
                <a:lnTo>
                  <a:pt x="184152" y="75633"/>
                </a:lnTo>
                <a:lnTo>
                  <a:pt x="124340" y="75633"/>
                </a:lnTo>
                <a:lnTo>
                  <a:pt x="124340" y="88342"/>
                </a:lnTo>
                <a:cubicBezTo>
                  <a:pt x="124340" y="99273"/>
                  <a:pt x="115351" y="108250"/>
                  <a:pt x="104403" y="108250"/>
                </a:cubicBezTo>
                <a:cubicBezTo>
                  <a:pt x="93367" y="108250"/>
                  <a:pt x="84466" y="99273"/>
                  <a:pt x="84466" y="88342"/>
                </a:cubicBezTo>
                <a:lnTo>
                  <a:pt x="84466" y="75633"/>
                </a:lnTo>
                <a:close/>
                <a:moveTo>
                  <a:pt x="104403" y="0"/>
                </a:moveTo>
                <a:cubicBezTo>
                  <a:pt x="115351" y="0"/>
                  <a:pt x="124340" y="8888"/>
                  <a:pt x="124340" y="19908"/>
                </a:cubicBezTo>
                <a:lnTo>
                  <a:pt x="124340" y="35817"/>
                </a:lnTo>
                <a:lnTo>
                  <a:pt x="184152" y="35817"/>
                </a:lnTo>
                <a:lnTo>
                  <a:pt x="184152" y="19908"/>
                </a:lnTo>
                <a:cubicBezTo>
                  <a:pt x="184152" y="8888"/>
                  <a:pt x="193052" y="0"/>
                  <a:pt x="204089" y="0"/>
                </a:cubicBezTo>
                <a:cubicBezTo>
                  <a:pt x="215126" y="0"/>
                  <a:pt x="224026" y="8888"/>
                  <a:pt x="224026" y="19908"/>
                </a:cubicBezTo>
                <a:lnTo>
                  <a:pt x="224026" y="35817"/>
                </a:lnTo>
                <a:lnTo>
                  <a:pt x="283838" y="35817"/>
                </a:lnTo>
                <a:lnTo>
                  <a:pt x="283838" y="19908"/>
                </a:lnTo>
                <a:cubicBezTo>
                  <a:pt x="283838" y="8888"/>
                  <a:pt x="292827" y="0"/>
                  <a:pt x="303775" y="0"/>
                </a:cubicBezTo>
                <a:cubicBezTo>
                  <a:pt x="314812" y="0"/>
                  <a:pt x="323712" y="8888"/>
                  <a:pt x="323712" y="19908"/>
                </a:cubicBezTo>
                <a:lnTo>
                  <a:pt x="323712" y="35817"/>
                </a:lnTo>
                <a:lnTo>
                  <a:pt x="383613" y="35817"/>
                </a:lnTo>
                <a:lnTo>
                  <a:pt x="383613" y="19908"/>
                </a:lnTo>
                <a:cubicBezTo>
                  <a:pt x="383613" y="8888"/>
                  <a:pt x="392513" y="0"/>
                  <a:pt x="403550" y="0"/>
                </a:cubicBezTo>
                <a:cubicBezTo>
                  <a:pt x="414498" y="0"/>
                  <a:pt x="423487" y="8888"/>
                  <a:pt x="423487" y="19908"/>
                </a:cubicBezTo>
                <a:lnTo>
                  <a:pt x="423487" y="35817"/>
                </a:lnTo>
                <a:lnTo>
                  <a:pt x="483299" y="35817"/>
                </a:lnTo>
                <a:lnTo>
                  <a:pt x="483299" y="19908"/>
                </a:lnTo>
                <a:cubicBezTo>
                  <a:pt x="483299" y="8888"/>
                  <a:pt x="492199" y="0"/>
                  <a:pt x="503236" y="0"/>
                </a:cubicBezTo>
                <a:cubicBezTo>
                  <a:pt x="514272" y="0"/>
                  <a:pt x="523173" y="8888"/>
                  <a:pt x="523173" y="19908"/>
                </a:cubicBezTo>
                <a:lnTo>
                  <a:pt x="523173" y="35817"/>
                </a:lnTo>
                <a:lnTo>
                  <a:pt x="587702" y="35817"/>
                </a:lnTo>
                <a:cubicBezTo>
                  <a:pt x="598649" y="35817"/>
                  <a:pt x="607639" y="44704"/>
                  <a:pt x="607639" y="55725"/>
                </a:cubicBezTo>
                <a:lnTo>
                  <a:pt x="607639" y="493879"/>
                </a:lnTo>
                <a:cubicBezTo>
                  <a:pt x="607639" y="504900"/>
                  <a:pt x="598649" y="513787"/>
                  <a:pt x="587702" y="513787"/>
                </a:cubicBezTo>
                <a:lnTo>
                  <a:pt x="19937" y="513787"/>
                </a:lnTo>
                <a:cubicBezTo>
                  <a:pt x="8901" y="513787"/>
                  <a:pt x="0" y="504900"/>
                  <a:pt x="0" y="493879"/>
                </a:cubicBezTo>
                <a:lnTo>
                  <a:pt x="0" y="55725"/>
                </a:lnTo>
                <a:cubicBezTo>
                  <a:pt x="0" y="44704"/>
                  <a:pt x="8901" y="35817"/>
                  <a:pt x="19937" y="35817"/>
                </a:cubicBezTo>
                <a:lnTo>
                  <a:pt x="84466" y="35817"/>
                </a:lnTo>
                <a:lnTo>
                  <a:pt x="84466" y="19908"/>
                </a:lnTo>
                <a:cubicBezTo>
                  <a:pt x="84466" y="8888"/>
                  <a:pt x="93367" y="0"/>
                  <a:pt x="10440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p:cNvSpPr/>
          <p:nvPr/>
        </p:nvSpPr>
        <p:spPr>
          <a:xfrm>
            <a:off x="3563080" y="2970710"/>
            <a:ext cx="1784373"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pyMysql</a:t>
            </a:r>
            <a:endParaRPr lang="zh-CN" altLang="en-US" sz="1800" b="1" dirty="0">
              <a:latin typeface="+mn-ea"/>
            </a:endParaRPr>
          </a:p>
        </p:txBody>
      </p:sp>
      <p:sp>
        <p:nvSpPr>
          <p:cNvPr id="9" name="圆角矩形 8"/>
          <p:cNvSpPr/>
          <p:nvPr/>
        </p:nvSpPr>
        <p:spPr>
          <a:xfrm>
            <a:off x="6747407" y="2095976"/>
            <a:ext cx="657225" cy="657225"/>
          </a:xfrm>
          <a:prstGeom prst="round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48"/>
          <p:cNvSpPr/>
          <p:nvPr/>
        </p:nvSpPr>
        <p:spPr>
          <a:xfrm>
            <a:off x="6911713" y="2349570"/>
            <a:ext cx="328613" cy="164325"/>
          </a:xfrm>
          <a:custGeom>
            <a:avLst/>
            <a:gdLst>
              <a:gd name="connsiteX0" fmla="*/ 33800 w 605663"/>
              <a:gd name="connsiteY0" fmla="*/ 235406 h 302867"/>
              <a:gd name="connsiteX1" fmla="*/ 400530 w 605663"/>
              <a:gd name="connsiteY1" fmla="*/ 235406 h 302867"/>
              <a:gd name="connsiteX2" fmla="*/ 434330 w 605663"/>
              <a:gd name="connsiteY2" fmla="*/ 269136 h 302867"/>
              <a:gd name="connsiteX3" fmla="*/ 400530 w 605663"/>
              <a:gd name="connsiteY3" fmla="*/ 302867 h 302867"/>
              <a:gd name="connsiteX4" fmla="*/ 33800 w 605663"/>
              <a:gd name="connsiteY4" fmla="*/ 302867 h 302867"/>
              <a:gd name="connsiteX5" fmla="*/ 0 w 605663"/>
              <a:gd name="connsiteY5" fmla="*/ 269136 h 302867"/>
              <a:gd name="connsiteX6" fmla="*/ 33800 w 605663"/>
              <a:gd name="connsiteY6" fmla="*/ 235406 h 302867"/>
              <a:gd name="connsiteX7" fmla="*/ 130123 w 605663"/>
              <a:gd name="connsiteY7" fmla="*/ 135062 h 302867"/>
              <a:gd name="connsiteX8" fmla="*/ 400529 w 605663"/>
              <a:gd name="connsiteY8" fmla="*/ 135062 h 302867"/>
              <a:gd name="connsiteX9" fmla="*/ 434330 w 605663"/>
              <a:gd name="connsiteY9" fmla="*/ 168792 h 302867"/>
              <a:gd name="connsiteX10" fmla="*/ 400529 w 605663"/>
              <a:gd name="connsiteY10" fmla="*/ 202523 h 302867"/>
              <a:gd name="connsiteX11" fmla="*/ 130123 w 605663"/>
              <a:gd name="connsiteY11" fmla="*/ 202523 h 302867"/>
              <a:gd name="connsiteX12" fmla="*/ 96322 w 605663"/>
              <a:gd name="connsiteY12" fmla="*/ 168792 h 302867"/>
              <a:gd name="connsiteX13" fmla="*/ 130123 w 605663"/>
              <a:gd name="connsiteY13" fmla="*/ 135062 h 302867"/>
              <a:gd name="connsiteX14" fmla="*/ 488123 w 605663"/>
              <a:gd name="connsiteY14" fmla="*/ 0 h 302867"/>
              <a:gd name="connsiteX15" fmla="*/ 489045 w 605663"/>
              <a:gd name="connsiteY15" fmla="*/ 0 h 302867"/>
              <a:gd name="connsiteX16" fmla="*/ 505331 w 605663"/>
              <a:gd name="connsiteY16" fmla="*/ 16883 h 302867"/>
              <a:gd name="connsiteX17" fmla="*/ 505331 w 605663"/>
              <a:gd name="connsiteY17" fmla="*/ 33612 h 302867"/>
              <a:gd name="connsiteX18" fmla="*/ 589530 w 605663"/>
              <a:gd name="connsiteY18" fmla="*/ 46658 h 302867"/>
              <a:gd name="connsiteX19" fmla="*/ 605663 w 605663"/>
              <a:gd name="connsiteY19" fmla="*/ 65536 h 302867"/>
              <a:gd name="connsiteX20" fmla="*/ 605663 w 605663"/>
              <a:gd name="connsiteY20" fmla="*/ 67531 h 302867"/>
              <a:gd name="connsiteX21" fmla="*/ 589530 w 605663"/>
              <a:gd name="connsiteY21" fmla="*/ 86409 h 302867"/>
              <a:gd name="connsiteX22" fmla="*/ 505331 w 605663"/>
              <a:gd name="connsiteY22" fmla="*/ 99608 h 302867"/>
              <a:gd name="connsiteX23" fmla="*/ 505331 w 605663"/>
              <a:gd name="connsiteY23" fmla="*/ 118179 h 302867"/>
              <a:gd name="connsiteX24" fmla="*/ 489045 w 605663"/>
              <a:gd name="connsiteY24" fmla="*/ 135062 h 302867"/>
              <a:gd name="connsiteX25" fmla="*/ 488123 w 605663"/>
              <a:gd name="connsiteY25" fmla="*/ 135062 h 302867"/>
              <a:gd name="connsiteX26" fmla="*/ 470453 w 605663"/>
              <a:gd name="connsiteY26" fmla="*/ 118179 h 302867"/>
              <a:gd name="connsiteX27" fmla="*/ 470453 w 605663"/>
              <a:gd name="connsiteY27" fmla="*/ 100376 h 302867"/>
              <a:gd name="connsiteX28" fmla="*/ 130124 w 605663"/>
              <a:gd name="connsiteY28" fmla="*/ 100376 h 302867"/>
              <a:gd name="connsiteX29" fmla="*/ 96322 w 605663"/>
              <a:gd name="connsiteY29" fmla="*/ 66610 h 302867"/>
              <a:gd name="connsiteX30" fmla="*/ 130124 w 605663"/>
              <a:gd name="connsiteY30" fmla="*/ 32845 h 302867"/>
              <a:gd name="connsiteX31" fmla="*/ 470453 w 605663"/>
              <a:gd name="connsiteY31" fmla="*/ 32845 h 302867"/>
              <a:gd name="connsiteX32" fmla="*/ 470453 w 605663"/>
              <a:gd name="connsiteY32" fmla="*/ 16883 h 302867"/>
              <a:gd name="connsiteX33" fmla="*/ 488123 w 605663"/>
              <a:gd name="connsiteY33" fmla="*/ 0 h 3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663" h="302867">
                <a:moveTo>
                  <a:pt x="33800" y="235406"/>
                </a:moveTo>
                <a:lnTo>
                  <a:pt x="400530" y="235406"/>
                </a:lnTo>
                <a:cubicBezTo>
                  <a:pt x="419120" y="235406"/>
                  <a:pt x="434330" y="250431"/>
                  <a:pt x="434330" y="269136"/>
                </a:cubicBezTo>
                <a:cubicBezTo>
                  <a:pt x="434330" y="287688"/>
                  <a:pt x="419120" y="302867"/>
                  <a:pt x="400530" y="302867"/>
                </a:cubicBezTo>
                <a:lnTo>
                  <a:pt x="33800" y="302867"/>
                </a:lnTo>
                <a:cubicBezTo>
                  <a:pt x="15210" y="302867"/>
                  <a:pt x="0" y="287688"/>
                  <a:pt x="0" y="269136"/>
                </a:cubicBezTo>
                <a:cubicBezTo>
                  <a:pt x="0" y="250431"/>
                  <a:pt x="15210" y="235406"/>
                  <a:pt x="33800" y="235406"/>
                </a:cubicBezTo>
                <a:close/>
                <a:moveTo>
                  <a:pt x="130123" y="135062"/>
                </a:moveTo>
                <a:lnTo>
                  <a:pt x="400529" y="135062"/>
                </a:lnTo>
                <a:cubicBezTo>
                  <a:pt x="419120" y="135062"/>
                  <a:pt x="434330" y="150241"/>
                  <a:pt x="434330" y="168792"/>
                </a:cubicBezTo>
                <a:cubicBezTo>
                  <a:pt x="434330" y="187498"/>
                  <a:pt x="419120" y="202523"/>
                  <a:pt x="400529" y="202523"/>
                </a:cubicBezTo>
                <a:lnTo>
                  <a:pt x="130123" y="202523"/>
                </a:lnTo>
                <a:cubicBezTo>
                  <a:pt x="111379" y="202523"/>
                  <a:pt x="96322" y="187498"/>
                  <a:pt x="96322" y="168792"/>
                </a:cubicBezTo>
                <a:cubicBezTo>
                  <a:pt x="96322" y="150241"/>
                  <a:pt x="111379" y="135062"/>
                  <a:pt x="130123" y="135062"/>
                </a:cubicBezTo>
                <a:close/>
                <a:moveTo>
                  <a:pt x="488123" y="0"/>
                </a:moveTo>
                <a:lnTo>
                  <a:pt x="489045" y="0"/>
                </a:lnTo>
                <a:cubicBezTo>
                  <a:pt x="498417" y="0"/>
                  <a:pt x="505331" y="7674"/>
                  <a:pt x="505331" y="16883"/>
                </a:cubicBezTo>
                <a:lnTo>
                  <a:pt x="505331" y="33612"/>
                </a:lnTo>
                <a:lnTo>
                  <a:pt x="589530" y="46658"/>
                </a:lnTo>
                <a:cubicBezTo>
                  <a:pt x="598442" y="48039"/>
                  <a:pt x="605663" y="56480"/>
                  <a:pt x="605663" y="65536"/>
                </a:cubicBezTo>
                <a:lnTo>
                  <a:pt x="605663" y="67531"/>
                </a:lnTo>
                <a:cubicBezTo>
                  <a:pt x="605663" y="76586"/>
                  <a:pt x="598442" y="85028"/>
                  <a:pt x="589530" y="86409"/>
                </a:cubicBezTo>
                <a:lnTo>
                  <a:pt x="505331" y="99608"/>
                </a:lnTo>
                <a:lnTo>
                  <a:pt x="505331" y="118179"/>
                </a:lnTo>
                <a:cubicBezTo>
                  <a:pt x="505331" y="127542"/>
                  <a:pt x="498417" y="135062"/>
                  <a:pt x="489045" y="135062"/>
                </a:cubicBezTo>
                <a:lnTo>
                  <a:pt x="488123" y="135062"/>
                </a:lnTo>
                <a:cubicBezTo>
                  <a:pt x="478750" y="135062"/>
                  <a:pt x="470453" y="127542"/>
                  <a:pt x="470453" y="118179"/>
                </a:cubicBezTo>
                <a:lnTo>
                  <a:pt x="470453" y="100376"/>
                </a:lnTo>
                <a:lnTo>
                  <a:pt x="130124" y="100376"/>
                </a:lnTo>
                <a:cubicBezTo>
                  <a:pt x="111379" y="100376"/>
                  <a:pt x="96322" y="85181"/>
                  <a:pt x="96322" y="66610"/>
                </a:cubicBezTo>
                <a:cubicBezTo>
                  <a:pt x="96322" y="47886"/>
                  <a:pt x="111379" y="32845"/>
                  <a:pt x="130124" y="32845"/>
                </a:cubicBezTo>
                <a:lnTo>
                  <a:pt x="470453" y="32845"/>
                </a:lnTo>
                <a:lnTo>
                  <a:pt x="470453" y="16883"/>
                </a:lnTo>
                <a:cubicBezTo>
                  <a:pt x="470453" y="7674"/>
                  <a:pt x="478750" y="0"/>
                  <a:pt x="488123"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10"/>
          <p:cNvSpPr/>
          <p:nvPr/>
        </p:nvSpPr>
        <p:spPr>
          <a:xfrm>
            <a:off x="6204193" y="2970710"/>
            <a:ext cx="17436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800" b="1" dirty="0" err="1" smtClean="0">
                <a:latin typeface="+mn-ea"/>
              </a:rPr>
              <a:t>mysql</a:t>
            </a:r>
            <a:endParaRPr lang="zh-CN" altLang="en-US" sz="1800" b="1" dirty="0">
              <a:latin typeface="+mn-ea"/>
            </a:endParaRPr>
          </a:p>
        </p:txBody>
      </p:sp>
      <p:sp>
        <p:nvSpPr>
          <p:cNvPr id="12" name="加号 11"/>
          <p:cNvSpPr/>
          <p:nvPr/>
        </p:nvSpPr>
        <p:spPr>
          <a:xfrm>
            <a:off x="2935512" y="2183130"/>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加号 12"/>
          <p:cNvSpPr/>
          <p:nvPr/>
        </p:nvSpPr>
        <p:spPr>
          <a:xfrm>
            <a:off x="5534620" y="2160699"/>
            <a:ext cx="527778" cy="527778"/>
          </a:xfrm>
          <a:prstGeom prst="mathPlu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35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2523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前后端交互操作与数据库读取操作相分离</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后端实现</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pic>
        <p:nvPicPr>
          <p:cNvPr id="4" name="图片 3"/>
          <p:cNvPicPr>
            <a:picLocks noChangeAspect="1"/>
          </p:cNvPicPr>
          <p:nvPr/>
        </p:nvPicPr>
        <p:blipFill>
          <a:blip r:embed="rId4"/>
          <a:stretch>
            <a:fillRect/>
          </a:stretch>
        </p:blipFill>
        <p:spPr>
          <a:xfrm>
            <a:off x="457201" y="1766088"/>
            <a:ext cx="5337288" cy="1681719"/>
          </a:xfrm>
          <a:prstGeom prst="rect">
            <a:avLst/>
          </a:prstGeom>
        </p:spPr>
      </p:pic>
      <p:pic>
        <p:nvPicPr>
          <p:cNvPr id="5" name="图片 4"/>
          <p:cNvPicPr>
            <a:picLocks noChangeAspect="1"/>
          </p:cNvPicPr>
          <p:nvPr/>
        </p:nvPicPr>
        <p:blipFill>
          <a:blip r:embed="rId5"/>
          <a:stretch>
            <a:fillRect/>
          </a:stretch>
        </p:blipFill>
        <p:spPr>
          <a:xfrm>
            <a:off x="457200" y="3656626"/>
            <a:ext cx="5367296" cy="868384"/>
          </a:xfrm>
          <a:prstGeom prst="rect">
            <a:avLst/>
          </a:prstGeom>
        </p:spPr>
      </p:pic>
      <p:sp>
        <p:nvSpPr>
          <p:cNvPr id="7" name="矩形 6"/>
          <p:cNvSpPr/>
          <p:nvPr/>
        </p:nvSpPr>
        <p:spPr>
          <a:xfrm>
            <a:off x="422910" y="109381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2687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93379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存入文件系统，加快请求响应</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上传图片</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94488" y="77789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00237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422910" y="1626809"/>
            <a:ext cx="4690864" cy="1820336"/>
          </a:xfrm>
          <a:prstGeom prst="rect">
            <a:avLst/>
          </a:prstGeom>
        </p:spPr>
      </p:pic>
      <p:pic>
        <p:nvPicPr>
          <p:cNvPr id="3" name="图片 2"/>
          <p:cNvPicPr>
            <a:picLocks noChangeAspect="1"/>
          </p:cNvPicPr>
          <p:nvPr/>
        </p:nvPicPr>
        <p:blipFill>
          <a:blip r:embed="rId5"/>
          <a:stretch>
            <a:fillRect/>
          </a:stretch>
        </p:blipFill>
        <p:spPr>
          <a:xfrm>
            <a:off x="422911" y="3542815"/>
            <a:ext cx="4690864" cy="1268092"/>
          </a:xfrm>
          <a:prstGeom prst="rect">
            <a:avLst/>
          </a:prstGeom>
        </p:spPr>
      </p:pic>
    </p:spTree>
    <p:extLst>
      <p:ext uri="{BB962C8B-B14F-4D97-AF65-F5344CB8AC3E}">
        <p14:creationId xmlns:p14="http://schemas.microsoft.com/office/powerpoint/2010/main" val="8799995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技术难点</a:t>
            </a:r>
            <a:endParaRPr lang="zh-CN" altLang="en-US" sz="2700" b="1" dirty="0">
              <a:solidFill>
                <a:schemeClr val="tx2">
                  <a:lumMod val="90000"/>
                  <a:lumOff val="10000"/>
                </a:schemeClr>
              </a:solidFill>
            </a:endParaRPr>
          </a:p>
        </p:txBody>
      </p:sp>
      <p:grpSp>
        <p:nvGrpSpPr>
          <p:cNvPr id="58" name="组合 57"/>
          <p:cNvGrpSpPr/>
          <p:nvPr/>
        </p:nvGrpSpPr>
        <p:grpSpPr>
          <a:xfrm>
            <a:off x="566936" y="1082381"/>
            <a:ext cx="4222235" cy="597349"/>
            <a:chOff x="7805427" y="3341205"/>
            <a:chExt cx="2186586" cy="796463"/>
          </a:xfrm>
        </p:grpSpPr>
        <p:sp>
          <p:nvSpPr>
            <p:cNvPr id="59" name="矩形 58"/>
            <p:cNvSpPr/>
            <p:nvPr/>
          </p:nvSpPr>
          <p:spPr>
            <a:xfrm>
              <a:off x="7805427" y="3781504"/>
              <a:ext cx="2186586" cy="356164"/>
            </a:xfrm>
            <a:prstGeom prst="rect">
              <a:avLst/>
            </a:prstGeom>
          </p:spPr>
          <p:txBody>
            <a:bodyPr wrap="square">
              <a:spAutoFit/>
              <a:scene3d>
                <a:camera prst="orthographicFront"/>
                <a:lightRig rig="threePt" dir="t"/>
              </a:scene3d>
              <a:sp3d contourW="12700"/>
            </a:bodyPr>
            <a:lstStyle/>
            <a:p>
              <a:pPr>
                <a:lnSpc>
                  <a:spcPct val="125000"/>
                </a:lnSpc>
              </a:pPr>
              <a:r>
                <a:rPr lang="zh-CN" altLang="en-US" sz="1000" dirty="0" smtClean="0">
                  <a:solidFill>
                    <a:schemeClr val="tx1">
                      <a:lumMod val="75000"/>
                      <a:lumOff val="25000"/>
                    </a:schemeClr>
                  </a:solidFill>
                  <a:latin typeface="+mn-ea"/>
                </a:rPr>
                <a:t>利用数据库</a:t>
              </a:r>
              <a:r>
                <a:rPr lang="en-US" altLang="zh-CN" sz="1000" dirty="0" smtClean="0">
                  <a:solidFill>
                    <a:schemeClr val="tx1">
                      <a:lumMod val="75000"/>
                      <a:lumOff val="25000"/>
                    </a:schemeClr>
                  </a:solidFill>
                  <a:latin typeface="+mn-ea"/>
                </a:rPr>
                <a:t>event</a:t>
              </a:r>
              <a:r>
                <a:rPr lang="zh-CN" altLang="en-US" sz="1000" dirty="0" smtClean="0">
                  <a:solidFill>
                    <a:schemeClr val="tx1">
                      <a:lumMod val="75000"/>
                      <a:lumOff val="25000"/>
                    </a:schemeClr>
                  </a:solidFill>
                  <a:latin typeface="+mn-ea"/>
                </a:rPr>
                <a:t>定时进行任务状态的判断和更新</a:t>
              </a:r>
              <a:endParaRPr lang="zh-CN" altLang="en-US" sz="1000" dirty="0">
                <a:solidFill>
                  <a:schemeClr val="tx1">
                    <a:lumMod val="75000"/>
                    <a:lumOff val="25000"/>
                  </a:schemeClr>
                </a:solidFill>
                <a:latin typeface="+mn-ea"/>
              </a:endParaRPr>
            </a:p>
          </p:txBody>
        </p:sp>
        <p:sp>
          <p:nvSpPr>
            <p:cNvPr id="60" name="矩形 59"/>
            <p:cNvSpPr/>
            <p:nvPr/>
          </p:nvSpPr>
          <p:spPr>
            <a:xfrm>
              <a:off x="7805427" y="3341205"/>
              <a:ext cx="2050553" cy="48372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latin typeface="+mn-ea"/>
                </a:rPr>
                <a:t>任务过期</a:t>
              </a:r>
              <a:endParaRPr lang="zh-CN" altLang="en-US" sz="1600" b="1" dirty="0">
                <a:latin typeface="+mn-ea"/>
              </a:endParaRPr>
            </a:p>
          </p:txBody>
        </p:sp>
      </p:grpSp>
      <p:pic>
        <p:nvPicPr>
          <p:cNvPr id="26" name="图片占位符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148818" y="857909"/>
            <a:ext cx="3628976" cy="3628976"/>
          </a:xfrm>
          <a:custGeom>
            <a:avLst/>
            <a:gdLst>
              <a:gd name="connsiteX0" fmla="*/ 0 w 3310004"/>
              <a:gd name="connsiteY0" fmla="*/ 0 h 4194173"/>
              <a:gd name="connsiteX1" fmla="*/ 3310004 w 3310004"/>
              <a:gd name="connsiteY1" fmla="*/ 0 h 4194173"/>
              <a:gd name="connsiteX2" fmla="*/ 3310004 w 3310004"/>
              <a:gd name="connsiteY2" fmla="*/ 4194173 h 4194173"/>
              <a:gd name="connsiteX3" fmla="*/ 0 w 3310004"/>
              <a:gd name="connsiteY3" fmla="*/ 4194173 h 4194173"/>
            </a:gdLst>
            <a:ahLst/>
            <a:cxnLst>
              <a:cxn ang="0">
                <a:pos x="connsiteX0" y="connsiteY0"/>
              </a:cxn>
              <a:cxn ang="0">
                <a:pos x="connsiteX1" y="connsiteY1"/>
              </a:cxn>
              <a:cxn ang="0">
                <a:pos x="connsiteX2" y="connsiteY2"/>
              </a:cxn>
              <a:cxn ang="0">
                <a:pos x="connsiteX3" y="connsiteY3"/>
              </a:cxn>
            </a:cxnLst>
            <a:rect l="l" t="t" r="r" b="b"/>
            <a:pathLst>
              <a:path w="3310004" h="4194173">
                <a:moveTo>
                  <a:pt x="0" y="0"/>
                </a:moveTo>
                <a:lnTo>
                  <a:pt x="3310004" y="0"/>
                </a:lnTo>
                <a:lnTo>
                  <a:pt x="3310004" y="4194173"/>
                </a:lnTo>
                <a:lnTo>
                  <a:pt x="0" y="4194173"/>
                </a:lnTo>
                <a:close/>
              </a:path>
            </a:pathLst>
          </a:custGeom>
        </p:spPr>
      </p:pic>
      <p:sp>
        <p:nvSpPr>
          <p:cNvPr id="7" name="矩形 6"/>
          <p:cNvSpPr/>
          <p:nvPr/>
        </p:nvSpPr>
        <p:spPr>
          <a:xfrm>
            <a:off x="422910" y="1150961"/>
            <a:ext cx="68580" cy="472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422910" y="2170455"/>
            <a:ext cx="5982128" cy="2218163"/>
          </a:xfrm>
          <a:prstGeom prst="rect">
            <a:avLst/>
          </a:prstGeom>
        </p:spPr>
      </p:pic>
    </p:spTree>
    <p:extLst>
      <p:ext uri="{BB962C8B-B14F-4D97-AF65-F5344CB8AC3E}">
        <p14:creationId xmlns:p14="http://schemas.microsoft.com/office/powerpoint/2010/main" val="266915850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徐申晔</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测试工程师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555890"/>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单元测试</a:t>
            </a:r>
            <a:endParaRPr lang="zh-CN" altLang="en-US" sz="2700" b="1" dirty="0">
              <a:solidFill>
                <a:schemeClr val="tx2">
                  <a:lumMod val="90000"/>
                  <a:lumOff val="10000"/>
                </a:schemeClr>
              </a:solidFill>
            </a:endParaRPr>
          </a:p>
        </p:txBody>
      </p:sp>
      <p:grpSp>
        <p:nvGrpSpPr>
          <p:cNvPr id="115" name="Group 23"/>
          <p:cNvGrpSpPr/>
          <p:nvPr/>
        </p:nvGrpSpPr>
        <p:grpSpPr>
          <a:xfrm>
            <a:off x="648583" y="2981575"/>
            <a:ext cx="381323" cy="382581"/>
            <a:chOff x="1567461" y="2198935"/>
            <a:chExt cx="481013" cy="482600"/>
          </a:xfrm>
          <a:solidFill>
            <a:schemeClr val="accent3"/>
          </a:solidFill>
        </p:grpSpPr>
        <p:sp>
          <p:nvSpPr>
            <p:cNvPr id="116" name="Freeform: Shape 24"/>
            <p:cNvSpPr>
              <a:spLocks/>
            </p:cNvSpPr>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Freeform: Shape 25"/>
            <p:cNvSpPr>
              <a:spLocks/>
            </p:cNvSpPr>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Freeform: Shape 26"/>
            <p:cNvSpPr>
              <a:spLocks/>
            </p:cNvSpPr>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0" name="Group 28"/>
          <p:cNvGrpSpPr/>
          <p:nvPr/>
        </p:nvGrpSpPr>
        <p:grpSpPr>
          <a:xfrm>
            <a:off x="708361" y="1353803"/>
            <a:ext cx="261766" cy="381323"/>
            <a:chOff x="4174136" y="3762623"/>
            <a:chExt cx="330200" cy="481012"/>
          </a:xfrm>
          <a:solidFill>
            <a:schemeClr val="accent1"/>
          </a:solidFill>
        </p:grpSpPr>
        <p:sp>
          <p:nvSpPr>
            <p:cNvPr id="121" name="Freeform: Shape 29"/>
            <p:cNvSpPr>
              <a:spLocks/>
            </p:cNvSpPr>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Freeform: Shape 30"/>
            <p:cNvSpPr>
              <a:spLocks/>
            </p:cNvSpPr>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组合 122"/>
          <p:cNvGrpSpPr/>
          <p:nvPr/>
        </p:nvGrpSpPr>
        <p:grpSpPr>
          <a:xfrm>
            <a:off x="970127" y="1329532"/>
            <a:ext cx="2839326" cy="1231650"/>
            <a:chOff x="5878466" y="1876509"/>
            <a:chExt cx="3785768" cy="1642200"/>
          </a:xfrm>
        </p:grpSpPr>
        <p:sp>
          <p:nvSpPr>
            <p:cNvPr id="124" name="矩形 123"/>
            <p:cNvSpPr/>
            <p:nvPr/>
          </p:nvSpPr>
          <p:spPr>
            <a:xfrm>
              <a:off x="5878466" y="2533824"/>
              <a:ext cx="3785768" cy="984885"/>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en-US" altLang="zh-CN" dirty="0" smtClean="0">
                  <a:solidFill>
                    <a:schemeClr val="tx1">
                      <a:lumMod val="75000"/>
                      <a:lumOff val="25000"/>
                    </a:schemeClr>
                  </a:solidFill>
                </a:rPr>
                <a:t>EJB</a:t>
              </a:r>
            </a:p>
            <a:p>
              <a:pPr marL="285750" indent="-285750">
                <a:lnSpc>
                  <a:spcPct val="150000"/>
                </a:lnSpc>
                <a:buFont typeface="Arial" panose="020B0604020202020204" pitchFamily="34" charset="0"/>
                <a:buChar char="•"/>
              </a:pPr>
              <a:r>
                <a:rPr lang="en-US" altLang="zh-CN" dirty="0">
                  <a:solidFill>
                    <a:schemeClr val="tx1">
                      <a:lumMod val="75000"/>
                      <a:lumOff val="25000"/>
                    </a:schemeClr>
                  </a:solidFill>
                </a:rPr>
                <a:t>JSP</a:t>
              </a:r>
              <a:endParaRPr lang="zh-CN" altLang="en-US" dirty="0">
                <a:solidFill>
                  <a:schemeClr val="tx1">
                    <a:lumMod val="75000"/>
                    <a:lumOff val="25000"/>
                  </a:schemeClr>
                </a:solidFill>
              </a:endParaRPr>
            </a:p>
          </p:txBody>
        </p:sp>
        <p:sp>
          <p:nvSpPr>
            <p:cNvPr id="125" name="矩形 124"/>
            <p:cNvSpPr/>
            <p:nvPr/>
          </p:nvSpPr>
          <p:spPr>
            <a:xfrm>
              <a:off x="6188732" y="1876509"/>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1">
                      <a:lumMod val="75000"/>
                      <a:lumOff val="25000"/>
                    </a:schemeClr>
                  </a:solidFill>
                </a:rPr>
                <a:t>前端</a:t>
              </a:r>
              <a:endParaRPr lang="zh-CN" altLang="en-US" sz="2000" b="1" dirty="0">
                <a:solidFill>
                  <a:schemeClr val="tx1">
                    <a:lumMod val="75000"/>
                    <a:lumOff val="25000"/>
                  </a:schemeClr>
                </a:solidFill>
              </a:endParaRPr>
            </a:p>
          </p:txBody>
        </p:sp>
      </p:grpSp>
      <p:grpSp>
        <p:nvGrpSpPr>
          <p:cNvPr id="129" name="组合 128"/>
          <p:cNvGrpSpPr/>
          <p:nvPr/>
        </p:nvGrpSpPr>
        <p:grpSpPr>
          <a:xfrm>
            <a:off x="970127" y="2934295"/>
            <a:ext cx="2839326" cy="1170421"/>
            <a:chOff x="5948420" y="1675975"/>
            <a:chExt cx="3785768" cy="1560559"/>
          </a:xfrm>
        </p:grpSpPr>
        <p:sp>
          <p:nvSpPr>
            <p:cNvPr id="130" name="矩形 129"/>
            <p:cNvSpPr/>
            <p:nvPr/>
          </p:nvSpPr>
          <p:spPr>
            <a:xfrm>
              <a:off x="5948420" y="2302946"/>
              <a:ext cx="3785768" cy="933588"/>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CN" altLang="en-US" dirty="0" smtClean="0">
                  <a:solidFill>
                    <a:schemeClr val="tx1">
                      <a:lumMod val="75000"/>
                      <a:lumOff val="25000"/>
                    </a:schemeClr>
                  </a:solidFill>
                </a:rPr>
                <a:t>数据库</a:t>
              </a:r>
              <a:endParaRPr lang="en-US" altLang="zh-CN" dirty="0" smtClean="0">
                <a:solidFill>
                  <a:schemeClr val="tx1">
                    <a:lumMod val="75000"/>
                    <a:lumOff val="25000"/>
                  </a:schemeClr>
                </a:solidFill>
              </a:endParaRPr>
            </a:p>
            <a:p>
              <a:pPr marL="285750" indent="-285750">
                <a:lnSpc>
                  <a:spcPct val="150000"/>
                </a:lnSpc>
                <a:buFont typeface="Arial" panose="020B0604020202020204" pitchFamily="34" charset="0"/>
                <a:buChar char="•"/>
              </a:pPr>
              <a:r>
                <a:rPr lang="zh-CN" altLang="en-US" dirty="0">
                  <a:solidFill>
                    <a:schemeClr val="tx1">
                      <a:lumMod val="75000"/>
                      <a:lumOff val="25000"/>
                    </a:schemeClr>
                  </a:solidFill>
                </a:rPr>
                <a:t>接口</a:t>
              </a:r>
              <a:endParaRPr lang="zh-CN" altLang="en-US" dirty="0">
                <a:solidFill>
                  <a:schemeClr val="tx1">
                    <a:lumMod val="75000"/>
                    <a:lumOff val="25000"/>
                  </a:schemeClr>
                </a:solidFill>
              </a:endParaRPr>
            </a:p>
          </p:txBody>
        </p:sp>
        <p:sp>
          <p:nvSpPr>
            <p:cNvPr id="131" name="矩形 130"/>
            <p:cNvSpPr/>
            <p:nvPr/>
          </p:nvSpPr>
          <p:spPr>
            <a:xfrm>
              <a:off x="6258686" y="1675975"/>
              <a:ext cx="2241975" cy="573148"/>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1">
                      <a:lumMod val="75000"/>
                      <a:lumOff val="25000"/>
                    </a:schemeClr>
                  </a:solidFill>
                </a:rPr>
                <a:t>后端</a:t>
              </a:r>
              <a:endParaRPr lang="zh-CN" altLang="en-US" sz="2000" b="1" dirty="0">
                <a:solidFill>
                  <a:schemeClr val="tx1">
                    <a:lumMod val="75000"/>
                    <a:lumOff val="25000"/>
                  </a:schemeClr>
                </a:solidFill>
              </a:endParaRPr>
            </a:p>
          </p:txBody>
        </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134" y="1197695"/>
            <a:ext cx="3995414" cy="2141935"/>
          </a:xfrm>
          <a:prstGeom prst="rect">
            <a:avLst/>
          </a:prstGeom>
        </p:spPr>
      </p:pic>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210" y="1777529"/>
            <a:ext cx="4510088" cy="2886075"/>
          </a:xfrm>
          <a:prstGeom prst="rect">
            <a:avLst/>
          </a:prstGeom>
        </p:spPr>
      </p:pic>
    </p:spTree>
    <p:extLst>
      <p:ext uri="{BB962C8B-B14F-4D97-AF65-F5344CB8AC3E}">
        <p14:creationId xmlns:p14="http://schemas.microsoft.com/office/powerpoint/2010/main" val="35657693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14:presetBounceEnd="60000">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14:bounceEnd="60000">
                                          <p:cBhvr additive="base">
                                            <p:cTn id="16" dur="1000" fill="hold"/>
                                            <p:tgtEl>
                                              <p:spTgt spid="123"/>
                                            </p:tgtEl>
                                            <p:attrNameLst>
                                              <p:attrName>ppt_x</p:attrName>
                                            </p:attrNameLst>
                                          </p:cBhvr>
                                          <p:tavLst>
                                            <p:tav tm="0">
                                              <p:val>
                                                <p:strVal val="#ppt_x"/>
                                              </p:val>
                                            </p:tav>
                                            <p:tav tm="100000">
                                              <p:val>
                                                <p:strVal val="#ppt_x"/>
                                              </p:val>
                                            </p:tav>
                                          </p:tavLst>
                                        </p:anim>
                                        <p:anim calcmode="lin" valueType="num" p14:bounceEnd="60000">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14:presetBounceEnd="60000">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14:bounceEnd="60000">
                                          <p:cBhvr additive="base">
                                            <p:cTn id="20" dur="1000" fill="hold"/>
                                            <p:tgtEl>
                                              <p:spTgt spid="129"/>
                                            </p:tgtEl>
                                            <p:attrNameLst>
                                              <p:attrName>ppt_x</p:attrName>
                                            </p:attrNameLst>
                                          </p:cBhvr>
                                          <p:tavLst>
                                            <p:tav tm="0">
                                              <p:val>
                                                <p:strVal val="#ppt_x"/>
                                              </p:val>
                                            </p:tav>
                                            <p:tav tm="100000">
                                              <p:val>
                                                <p:strVal val="#ppt_x"/>
                                              </p:val>
                                            </p:tav>
                                          </p:tavLst>
                                        </p:anim>
                                        <p:anim calcmode="lin" valueType="num" p14:bounceEnd="60000">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500" fill="hold"/>
                                            <p:tgtEl>
                                              <p:spTgt spid="120"/>
                                            </p:tgtEl>
                                            <p:attrNameLst>
                                              <p:attrName>ppt_x</p:attrName>
                                            </p:attrNameLst>
                                          </p:cBhvr>
                                          <p:tavLst>
                                            <p:tav tm="0">
                                              <p:val>
                                                <p:strVal val="#ppt_x"/>
                                              </p:val>
                                            </p:tav>
                                            <p:tav tm="100000">
                                              <p:val>
                                                <p:strVal val="#ppt_x"/>
                                              </p:val>
                                            </p:tav>
                                          </p:tavLst>
                                        </p:anim>
                                        <p:anim calcmode="lin" valueType="num">
                                          <p:cBhvr additive="base">
                                            <p:cTn id="12" dur="500" fill="hold"/>
                                            <p:tgtEl>
                                              <p:spTgt spid="12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23"/>
                                            </p:tgtEl>
                                            <p:attrNameLst>
                                              <p:attrName>style.visibility</p:attrName>
                                            </p:attrNameLst>
                                          </p:cBhvr>
                                          <p:to>
                                            <p:strVal val="visible"/>
                                          </p:to>
                                        </p:set>
                                        <p:anim calcmode="lin" valueType="num">
                                          <p:cBhvr additive="base">
                                            <p:cTn id="16" dur="1000" fill="hold"/>
                                            <p:tgtEl>
                                              <p:spTgt spid="123"/>
                                            </p:tgtEl>
                                            <p:attrNameLst>
                                              <p:attrName>ppt_x</p:attrName>
                                            </p:attrNameLst>
                                          </p:cBhvr>
                                          <p:tavLst>
                                            <p:tav tm="0">
                                              <p:val>
                                                <p:strVal val="#ppt_x"/>
                                              </p:val>
                                            </p:tav>
                                            <p:tav tm="100000">
                                              <p:val>
                                                <p:strVal val="#ppt_x"/>
                                              </p:val>
                                            </p:tav>
                                          </p:tavLst>
                                        </p:anim>
                                        <p:anim calcmode="lin" valueType="num">
                                          <p:cBhvr additive="base">
                                            <p:cTn id="17" dur="1000" fill="hold"/>
                                            <p:tgtEl>
                                              <p:spTgt spid="123"/>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29"/>
                                            </p:tgtEl>
                                            <p:attrNameLst>
                                              <p:attrName>style.visibility</p:attrName>
                                            </p:attrNameLst>
                                          </p:cBhvr>
                                          <p:to>
                                            <p:strVal val="visible"/>
                                          </p:to>
                                        </p:set>
                                        <p:anim calcmode="lin" valueType="num">
                                          <p:cBhvr additive="base">
                                            <p:cTn id="20" dur="1000" fill="hold"/>
                                            <p:tgtEl>
                                              <p:spTgt spid="129"/>
                                            </p:tgtEl>
                                            <p:attrNameLst>
                                              <p:attrName>ppt_x</p:attrName>
                                            </p:attrNameLst>
                                          </p:cBhvr>
                                          <p:tavLst>
                                            <p:tav tm="0">
                                              <p:val>
                                                <p:strVal val="#ppt_x"/>
                                              </p:val>
                                            </p:tav>
                                            <p:tav tm="100000">
                                              <p:val>
                                                <p:strVal val="#ppt_x"/>
                                              </p:val>
                                            </p:tav>
                                          </p:tavLst>
                                        </p:anim>
                                        <p:anim calcmode="lin" valueType="num">
                                          <p:cBhvr additive="base">
                                            <p:cTn id="21" dur="1000"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614058" y="113108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75000"/>
                    <a:lumOff val="25000"/>
                  </a:schemeClr>
                </a:solidFill>
              </a:rPr>
              <a:t>发布任务</a:t>
            </a:r>
            <a:endParaRPr lang="zh-CN" altLang="en-US" sz="1800" b="1" dirty="0">
              <a:solidFill>
                <a:schemeClr val="tx1">
                  <a:lumMod val="75000"/>
                  <a:lumOff val="25000"/>
                </a:schemeClr>
              </a:solidFill>
            </a:endParaRPr>
          </a:p>
        </p:txBody>
      </p:sp>
      <p:sp>
        <p:nvSpPr>
          <p:cNvPr id="11" name="矩形 10"/>
          <p:cNvSpPr/>
          <p:nvPr/>
        </p:nvSpPr>
        <p:spPr>
          <a:xfrm>
            <a:off x="1614058" y="1500985"/>
            <a:ext cx="2985516" cy="5124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65000"/>
                    <a:lumOff val="35000"/>
                  </a:schemeClr>
                </a:solidFill>
              </a:rPr>
              <a:t>图片功能</a:t>
            </a:r>
            <a:r>
              <a:rPr lang="en-US" altLang="zh-CN" sz="1200" dirty="0">
                <a:solidFill>
                  <a:schemeClr val="tx1">
                    <a:lumMod val="65000"/>
                    <a:lumOff val="35000"/>
                  </a:schemeClr>
                </a:solidFill>
              </a:rPr>
              <a:t> </a:t>
            </a:r>
            <a:r>
              <a:rPr lang="en-US" altLang="zh-CN" sz="1200" dirty="0" smtClean="0">
                <a:solidFill>
                  <a:schemeClr val="tx1">
                    <a:lumMod val="65000"/>
                    <a:lumOff val="35000"/>
                  </a:schemeClr>
                </a:solidFill>
              </a:rPr>
              <a:t>| </a:t>
            </a:r>
            <a:r>
              <a:rPr lang="zh-CN" altLang="en-US" sz="1200" dirty="0" smtClean="0">
                <a:solidFill>
                  <a:schemeClr val="tx1">
                    <a:lumMod val="65000"/>
                    <a:lumOff val="35000"/>
                  </a:schemeClr>
                </a:solidFill>
              </a:rPr>
              <a:t>定位功能 </a:t>
            </a:r>
            <a:r>
              <a:rPr lang="en-US" altLang="zh-CN" sz="1200" dirty="0" smtClean="0">
                <a:solidFill>
                  <a:schemeClr val="tx1">
                    <a:lumMod val="65000"/>
                    <a:lumOff val="35000"/>
                  </a:schemeClr>
                </a:solidFill>
              </a:rPr>
              <a:t>| </a:t>
            </a:r>
            <a:r>
              <a:rPr lang="zh-CN" altLang="en-US" sz="1200" dirty="0" smtClean="0">
                <a:solidFill>
                  <a:schemeClr val="tx1">
                    <a:lumMod val="65000"/>
                    <a:lumOff val="35000"/>
                  </a:schemeClr>
                </a:solidFill>
              </a:rPr>
              <a:t>排序功能</a:t>
            </a:r>
            <a:endParaRPr lang="en-US" altLang="zh-CN" sz="1200" dirty="0" smtClean="0">
              <a:solidFill>
                <a:schemeClr val="tx1">
                  <a:lumMod val="65000"/>
                  <a:lumOff val="35000"/>
                </a:schemeClr>
              </a:solidFill>
            </a:endParaRPr>
          </a:p>
          <a:p>
            <a:pPr>
              <a:lnSpc>
                <a:spcPct val="120000"/>
              </a:lnSpc>
            </a:pPr>
            <a:r>
              <a:rPr lang="zh-CN" altLang="en-US" sz="1200" dirty="0" smtClean="0">
                <a:solidFill>
                  <a:schemeClr val="tx1">
                    <a:lumMod val="65000"/>
                    <a:lumOff val="35000"/>
                  </a:schemeClr>
                </a:solidFill>
              </a:rPr>
              <a:t>任务广场任务展示功能</a:t>
            </a:r>
            <a:endParaRPr lang="en-US" altLang="zh-CN" sz="1200" dirty="0">
              <a:solidFill>
                <a:schemeClr val="tx1">
                  <a:lumMod val="65000"/>
                  <a:lumOff val="35000"/>
                </a:schemeClr>
              </a:solidFill>
            </a:endParaRPr>
          </a:p>
        </p:txBody>
      </p:sp>
      <p:sp>
        <p:nvSpPr>
          <p:cNvPr id="12" name="矩形 11"/>
          <p:cNvSpPr/>
          <p:nvPr/>
        </p:nvSpPr>
        <p:spPr>
          <a:xfrm>
            <a:off x="1613767" y="2170171"/>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50000"/>
                    <a:lumOff val="50000"/>
                  </a:schemeClr>
                </a:solidFill>
              </a:rPr>
              <a:t>接受任务</a:t>
            </a:r>
            <a:endParaRPr lang="zh-CN" altLang="en-US" sz="1800" b="1" dirty="0">
              <a:solidFill>
                <a:schemeClr val="tx1">
                  <a:lumMod val="50000"/>
                  <a:lumOff val="50000"/>
                </a:schemeClr>
              </a:solidFill>
            </a:endParaRPr>
          </a:p>
        </p:txBody>
      </p:sp>
      <p:sp>
        <p:nvSpPr>
          <p:cNvPr id="13" name="矩形 12"/>
          <p:cNvSpPr/>
          <p:nvPr/>
        </p:nvSpPr>
        <p:spPr>
          <a:xfrm>
            <a:off x="1613767" y="2540069"/>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50000"/>
                    <a:lumOff val="50000"/>
                  </a:schemeClr>
                </a:solidFill>
              </a:rPr>
              <a:t>接受任务展示功能</a:t>
            </a:r>
            <a:endParaRPr lang="zh-CN" altLang="en-US" sz="1200" dirty="0">
              <a:solidFill>
                <a:schemeClr val="tx1">
                  <a:lumMod val="50000"/>
                  <a:lumOff val="50000"/>
                </a:schemeClr>
              </a:solidFill>
            </a:endParaRPr>
          </a:p>
        </p:txBody>
      </p:sp>
      <p:sp>
        <p:nvSpPr>
          <p:cNvPr id="14" name="矩形 13"/>
          <p:cNvSpPr/>
          <p:nvPr/>
        </p:nvSpPr>
        <p:spPr>
          <a:xfrm>
            <a:off x="1613767" y="2957857"/>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75000"/>
                    <a:lumOff val="25000"/>
                  </a:schemeClr>
                </a:solidFill>
              </a:rPr>
              <a:t>个人页面</a:t>
            </a:r>
            <a:endParaRPr lang="zh-CN" altLang="en-US" sz="1800" b="1" dirty="0">
              <a:solidFill>
                <a:schemeClr val="tx1">
                  <a:lumMod val="75000"/>
                  <a:lumOff val="25000"/>
                </a:schemeClr>
              </a:solidFill>
            </a:endParaRPr>
          </a:p>
        </p:txBody>
      </p:sp>
      <p:sp>
        <p:nvSpPr>
          <p:cNvPr id="15" name="矩形 14"/>
          <p:cNvSpPr/>
          <p:nvPr/>
        </p:nvSpPr>
        <p:spPr>
          <a:xfrm>
            <a:off x="1613767" y="3327755"/>
            <a:ext cx="2517646"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65000"/>
                    <a:lumOff val="35000"/>
                  </a:schemeClr>
                </a:solidFill>
              </a:rPr>
              <a:t>个人数据展示功能</a:t>
            </a:r>
            <a:endParaRPr lang="zh-CN" altLang="en-US" sz="1200" dirty="0">
              <a:solidFill>
                <a:schemeClr val="tx1">
                  <a:lumMod val="65000"/>
                  <a:lumOff val="35000"/>
                </a:schemeClr>
              </a:solidFill>
            </a:endParaRPr>
          </a:p>
        </p:txBody>
      </p:sp>
      <p:sp>
        <p:nvSpPr>
          <p:cNvPr id="16" name="矩形 15"/>
          <p:cNvSpPr/>
          <p:nvPr/>
        </p:nvSpPr>
        <p:spPr>
          <a:xfrm>
            <a:off x="1613767" y="3745256"/>
            <a:ext cx="1462807" cy="37305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800" b="1" dirty="0" smtClean="0">
                <a:solidFill>
                  <a:schemeClr val="tx1">
                    <a:lumMod val="50000"/>
                    <a:lumOff val="50000"/>
                  </a:schemeClr>
                </a:solidFill>
              </a:rPr>
              <a:t>好友页面</a:t>
            </a:r>
            <a:endParaRPr lang="zh-CN" altLang="en-US" sz="1800" b="1" dirty="0">
              <a:solidFill>
                <a:schemeClr val="tx1">
                  <a:lumMod val="50000"/>
                  <a:lumOff val="50000"/>
                </a:schemeClr>
              </a:solidFill>
            </a:endParaRPr>
          </a:p>
        </p:txBody>
      </p:sp>
      <p:sp>
        <p:nvSpPr>
          <p:cNvPr id="17" name="矩形 16"/>
          <p:cNvSpPr/>
          <p:nvPr/>
        </p:nvSpPr>
        <p:spPr>
          <a:xfrm>
            <a:off x="1613767" y="4115155"/>
            <a:ext cx="1997162" cy="271741"/>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1200" dirty="0" smtClean="0">
                <a:solidFill>
                  <a:schemeClr val="tx1">
                    <a:lumMod val="50000"/>
                    <a:lumOff val="50000"/>
                  </a:schemeClr>
                </a:solidFill>
              </a:rPr>
              <a:t>好友任务展示功能</a:t>
            </a:r>
            <a:endParaRPr lang="zh-CN" altLang="en-US" sz="1200" dirty="0">
              <a:solidFill>
                <a:schemeClr val="tx1">
                  <a:lumMod val="50000"/>
                  <a:lumOff val="50000"/>
                </a:schemeClr>
              </a:solidFill>
            </a:endParaRPr>
          </a:p>
        </p:txBody>
      </p:sp>
      <p:sp>
        <p:nvSpPr>
          <p:cNvPr id="21" name="矩形 20"/>
          <p:cNvSpPr/>
          <p:nvPr/>
        </p:nvSpPr>
        <p:spPr>
          <a:xfrm>
            <a:off x="830917" y="1092361"/>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01</a:t>
            </a:r>
            <a:endParaRPr lang="zh-CN" altLang="en-US" sz="2800" b="1" dirty="0">
              <a:solidFill>
                <a:schemeClr val="tx1">
                  <a:lumMod val="75000"/>
                  <a:lumOff val="25000"/>
                </a:schemeClr>
              </a:solidFill>
            </a:endParaRPr>
          </a:p>
        </p:txBody>
      </p:sp>
      <p:sp>
        <p:nvSpPr>
          <p:cNvPr id="22" name="矩形 21"/>
          <p:cNvSpPr/>
          <p:nvPr/>
        </p:nvSpPr>
        <p:spPr>
          <a:xfrm>
            <a:off x="830626" y="2108357"/>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02</a:t>
            </a:r>
            <a:endParaRPr lang="zh-CN" altLang="en-US" sz="2800" b="1" dirty="0">
              <a:solidFill>
                <a:schemeClr val="tx1">
                  <a:lumMod val="50000"/>
                  <a:lumOff val="50000"/>
                </a:schemeClr>
              </a:solidFill>
            </a:endParaRPr>
          </a:p>
        </p:txBody>
      </p:sp>
      <p:sp>
        <p:nvSpPr>
          <p:cNvPr id="23" name="矩形 22"/>
          <p:cNvSpPr/>
          <p:nvPr/>
        </p:nvSpPr>
        <p:spPr>
          <a:xfrm>
            <a:off x="830626" y="2904039"/>
            <a:ext cx="825352" cy="538802"/>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75000"/>
                    <a:lumOff val="25000"/>
                  </a:schemeClr>
                </a:solidFill>
              </a:rPr>
              <a:t>03</a:t>
            </a:r>
            <a:endParaRPr lang="zh-CN" altLang="en-US" sz="2800" b="1" dirty="0">
              <a:solidFill>
                <a:schemeClr val="tx1">
                  <a:lumMod val="75000"/>
                  <a:lumOff val="25000"/>
                </a:schemeClr>
              </a:solidFill>
            </a:endParaRPr>
          </a:p>
        </p:txBody>
      </p:sp>
      <p:sp>
        <p:nvSpPr>
          <p:cNvPr id="24" name="矩形 23"/>
          <p:cNvSpPr/>
          <p:nvPr/>
        </p:nvSpPr>
        <p:spPr>
          <a:xfrm>
            <a:off x="830626" y="3697632"/>
            <a:ext cx="825352" cy="605871"/>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2800" b="1" dirty="0">
                <a:solidFill>
                  <a:schemeClr val="tx1">
                    <a:lumMod val="50000"/>
                    <a:lumOff val="50000"/>
                  </a:schemeClr>
                </a:solidFill>
              </a:rPr>
              <a:t>04</a:t>
            </a:r>
            <a:endParaRPr lang="zh-CN" altLang="en-US" sz="2800" b="1" dirty="0">
              <a:solidFill>
                <a:schemeClr val="tx1">
                  <a:lumMod val="50000"/>
                  <a:lumOff val="50000"/>
                </a:schemeClr>
              </a:solidFill>
            </a:endParaRPr>
          </a:p>
        </p:txBody>
      </p:sp>
      <p:sp>
        <p:nvSpPr>
          <p:cNvPr id="18" name="矩形 17"/>
          <p:cNvSpPr/>
          <p:nvPr/>
        </p:nvSpPr>
        <p:spPr>
          <a:xfrm>
            <a:off x="29631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用例测试</a:t>
            </a:r>
            <a:endParaRPr lang="zh-CN" altLang="en-US" sz="2700" b="1" dirty="0">
              <a:solidFill>
                <a:schemeClr val="tx2">
                  <a:lumMod val="90000"/>
                  <a:lumOff val="10000"/>
                </a:schemeClr>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515" y="1126017"/>
            <a:ext cx="1911534" cy="3398283"/>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4645" y="1126017"/>
            <a:ext cx="1921800" cy="3416532"/>
          </a:xfrm>
          <a:prstGeom prst="rect">
            <a:avLst/>
          </a:prstGeom>
        </p:spPr>
      </p:pic>
    </p:spTree>
    <p:extLst>
      <p:ext uri="{BB962C8B-B14F-4D97-AF65-F5344CB8AC3E}">
        <p14:creationId xmlns:p14="http://schemas.microsoft.com/office/powerpoint/2010/main" val="244452882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a:solidFill>
                    <a:schemeClr val="tx2">
                      <a:lumMod val="75000"/>
                      <a:lumOff val="25000"/>
                    </a:schemeClr>
                  </a:solidFill>
                </a:rPr>
                <a:t>安澜霆</a:t>
              </a: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需求工程师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728666"/>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32550" y="2041849"/>
            <a:ext cx="6997050" cy="826380"/>
          </a:xfrm>
          <a:prstGeom prst="rect">
            <a:avLst/>
          </a:prstGeom>
        </p:spPr>
        <p:txBody>
          <a:bodyPr wrap="square" lIns="68580" tIns="34290" rIns="68580" bIns="34290">
            <a:spAutoFit/>
            <a:scene3d>
              <a:camera prst="orthographicFront"/>
              <a:lightRig rig="threePt" dir="t"/>
            </a:scene3d>
            <a:sp3d contourW="12700"/>
          </a:bodyPr>
          <a:lstStyle/>
          <a:p>
            <a:pPr algn="ctr">
              <a:lnSpc>
                <a:spcPct val="120000"/>
              </a:lnSpc>
            </a:pPr>
            <a:r>
              <a:rPr lang="en-US" altLang="zh-CN" sz="4100" b="1" dirty="0" smtClean="0">
                <a:solidFill>
                  <a:schemeClr val="tx1">
                    <a:lumMod val="75000"/>
                    <a:lumOff val="25000"/>
                  </a:schemeClr>
                </a:solidFill>
              </a:rPr>
              <a:t>Thanks for attention</a:t>
            </a:r>
            <a:r>
              <a:rPr lang="zh-CN" altLang="en-US" sz="4100" b="1" dirty="0" smtClean="0">
                <a:solidFill>
                  <a:schemeClr val="tx1">
                    <a:lumMod val="75000"/>
                    <a:lumOff val="25000"/>
                  </a:schemeClr>
                </a:solidFill>
              </a:rPr>
              <a:t>！</a:t>
            </a:r>
            <a:endParaRPr lang="zh-CN" altLang="en-US" sz="4100" b="1" dirty="0">
              <a:solidFill>
                <a:schemeClr val="tx1">
                  <a:lumMod val="75000"/>
                  <a:lumOff val="25000"/>
                </a:schemeClr>
              </a:solidFill>
            </a:endParaRPr>
          </a:p>
        </p:txBody>
      </p:sp>
    </p:spTree>
    <p:extLst>
      <p:ext uri="{BB962C8B-B14F-4D97-AF65-F5344CB8AC3E}">
        <p14:creationId xmlns:p14="http://schemas.microsoft.com/office/powerpoint/2010/main" val="194211429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6"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43" name="椭圆 42"/>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0" name="图片 29">
            <a:extLst>
              <a:ext uri="{FF2B5EF4-FFF2-40B4-BE49-F238E27FC236}">
                <a16:creationId xmlns:a16="http://schemas.microsoft.com/office/drawing/2014/main" id="{98B78701-265F-A043-AFD2-5DCECDE96A9D}"/>
              </a:ext>
            </a:extLst>
          </p:cNvPr>
          <p:cNvPicPr>
            <a:picLocks noChangeAspect="1"/>
          </p:cNvPicPr>
          <p:nvPr/>
        </p:nvPicPr>
        <p:blipFill>
          <a:blip r:embed="rId3"/>
          <a:stretch>
            <a:fillRect/>
          </a:stretch>
        </p:blipFill>
        <p:spPr>
          <a:xfrm>
            <a:off x="4817390" y="2248847"/>
            <a:ext cx="3803974" cy="1859576"/>
          </a:xfrm>
          <a:prstGeom prst="rect">
            <a:avLst/>
          </a:prstGeom>
        </p:spPr>
      </p:pic>
      <p:pic>
        <p:nvPicPr>
          <p:cNvPr id="27" name="图片 26">
            <a:extLst>
              <a:ext uri="{FF2B5EF4-FFF2-40B4-BE49-F238E27FC236}">
                <a16:creationId xmlns:a16="http://schemas.microsoft.com/office/drawing/2014/main" id="{CAD9666C-2A68-7843-AAD0-3DF36305E921}"/>
              </a:ext>
            </a:extLst>
          </p:cNvPr>
          <p:cNvPicPr>
            <a:picLocks noChangeAspect="1"/>
          </p:cNvPicPr>
          <p:nvPr/>
        </p:nvPicPr>
        <p:blipFill>
          <a:blip r:embed="rId4"/>
          <a:stretch>
            <a:fillRect/>
          </a:stretch>
        </p:blipFill>
        <p:spPr>
          <a:xfrm>
            <a:off x="680832" y="2147092"/>
            <a:ext cx="3449819" cy="2184488"/>
          </a:xfrm>
          <a:prstGeom prst="rect">
            <a:avLst/>
          </a:prstGeom>
        </p:spPr>
      </p:pic>
      <p:sp>
        <p:nvSpPr>
          <p:cNvPr id="40" name="椭圆 39"/>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p:cNvSpPr/>
          <p:nvPr/>
        </p:nvSpPr>
        <p:spPr>
          <a:xfrm>
            <a:off x="1857617"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头脑风暴</a:t>
            </a:r>
            <a:endParaRPr lang="zh-CN" altLang="en-US" sz="1600" dirty="0">
              <a:latin typeface="+mn-ea"/>
            </a:endParaRPr>
          </a:p>
        </p:txBody>
      </p:sp>
      <p:sp>
        <p:nvSpPr>
          <p:cNvPr id="23" name="矩形 22"/>
          <p:cNvSpPr/>
          <p:nvPr/>
        </p:nvSpPr>
        <p:spPr>
          <a:xfrm>
            <a:off x="256670" y="1912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需求获取</a:t>
            </a:r>
            <a:endParaRPr lang="zh-CN" altLang="en-US" sz="2700" b="1" dirty="0">
              <a:solidFill>
                <a:schemeClr val="tx2">
                  <a:lumMod val="90000"/>
                  <a:lumOff val="10000"/>
                </a:schemeClr>
              </a:solidFill>
            </a:endParaRPr>
          </a:p>
        </p:txBody>
      </p:sp>
      <p:sp>
        <p:nvSpPr>
          <p:cNvPr id="61" name="矩形 60"/>
          <p:cNvSpPr/>
          <p:nvPr/>
        </p:nvSpPr>
        <p:spPr>
          <a:xfrm>
            <a:off x="6357530" y="826407"/>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a:latin typeface="+mn-ea"/>
              </a:rPr>
              <a:t>筛选</a:t>
            </a:r>
          </a:p>
        </p:txBody>
      </p:sp>
    </p:spTree>
    <p:extLst>
      <p:ext uri="{BB962C8B-B14F-4D97-AF65-F5344CB8AC3E}">
        <p14:creationId xmlns:p14="http://schemas.microsoft.com/office/powerpoint/2010/main" val="25462014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500" fill="hold"/>
                                        <p:tgtEl>
                                          <p:spTgt spid="45"/>
                                        </p:tgtEl>
                                        <p:attrNameLst>
                                          <p:attrName>ppt_w</p:attrName>
                                        </p:attrNameLst>
                                      </p:cBhvr>
                                      <p:tavLst>
                                        <p:tav tm="0">
                                          <p:val>
                                            <p:fltVal val="0"/>
                                          </p:val>
                                        </p:tav>
                                        <p:tav tm="100000">
                                          <p:val>
                                            <p:strVal val="#ppt_w"/>
                                          </p:val>
                                        </p:tav>
                                      </p:tavLst>
                                    </p:anim>
                                    <p:anim calcmode="lin" valueType="num">
                                      <p:cBhvr>
                                        <p:cTn id="23" dur="500" fill="hold"/>
                                        <p:tgtEl>
                                          <p:spTgt spid="45"/>
                                        </p:tgtEl>
                                        <p:attrNameLst>
                                          <p:attrName>ppt_h</p:attrName>
                                        </p:attrNameLst>
                                      </p:cBhvr>
                                      <p:tavLst>
                                        <p:tav tm="0">
                                          <p:val>
                                            <p:fltVal val="0"/>
                                          </p:val>
                                        </p:tav>
                                        <p:tav tm="100000">
                                          <p:val>
                                            <p:strVal val="#ppt_h"/>
                                          </p:val>
                                        </p:tav>
                                      </p:tavLst>
                                    </p:anim>
                                    <p:animEffect transition="in" filter="fade">
                                      <p:cBhvr>
                                        <p:cTn id="24" dur="500"/>
                                        <p:tgtEl>
                                          <p:spTgt spid="4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44" grpId="0" animBg="1"/>
      <p:bldP spid="45" grpId="0" animBg="1"/>
      <p:bldP spid="1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îṥļîḑé-Rectangle: Rounded Corners 26"/>
          <p:cNvSpPr/>
          <p:nvPr/>
        </p:nvSpPr>
        <p:spPr>
          <a:xfrm>
            <a:off x="4725011" y="1663798"/>
            <a:ext cx="3943013" cy="3064913"/>
          </a:xfrm>
          <a:prstGeom prst="roundRect">
            <a:avLst>
              <a:gd name="adj" fmla="val 5694"/>
            </a:avLst>
          </a:prstGeom>
          <a:solidFill>
            <a:schemeClr val="bg1"/>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pic>
        <p:nvPicPr>
          <p:cNvPr id="26" name="图片 25">
            <a:extLst>
              <a:ext uri="{FF2B5EF4-FFF2-40B4-BE49-F238E27FC236}">
                <a16:creationId xmlns:a16="http://schemas.microsoft.com/office/drawing/2014/main" id="{AA3C45AB-8E07-2340-B694-0A7A38177319}"/>
              </a:ext>
            </a:extLst>
          </p:cNvPr>
          <p:cNvPicPr>
            <a:picLocks noChangeAspect="1"/>
          </p:cNvPicPr>
          <p:nvPr/>
        </p:nvPicPr>
        <p:blipFill>
          <a:blip r:embed="rId3"/>
          <a:stretch>
            <a:fillRect/>
          </a:stretch>
        </p:blipFill>
        <p:spPr>
          <a:xfrm>
            <a:off x="5405524" y="1725949"/>
            <a:ext cx="2608458" cy="2932490"/>
          </a:xfrm>
          <a:prstGeom prst="rect">
            <a:avLst/>
          </a:prstGeom>
        </p:spPr>
      </p:pic>
      <p:sp>
        <p:nvSpPr>
          <p:cNvPr id="23" name="矩形 22"/>
          <p:cNvSpPr/>
          <p:nvPr/>
        </p:nvSpPr>
        <p:spPr>
          <a:xfrm>
            <a:off x="256670" y="191209"/>
            <a:ext cx="2566540"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需求确认、细化</a:t>
            </a:r>
            <a:endParaRPr lang="zh-CN" altLang="en-US" sz="2700" b="1" dirty="0">
              <a:solidFill>
                <a:schemeClr val="tx2">
                  <a:lumMod val="90000"/>
                  <a:lumOff val="10000"/>
                </a:schemeClr>
              </a:solidFill>
            </a:endParaRPr>
          </a:p>
        </p:txBody>
      </p:sp>
      <p:sp>
        <p:nvSpPr>
          <p:cNvPr id="15" name="îṥļîḑé-Rectangle: Rounded Corners 5"/>
          <p:cNvSpPr/>
          <p:nvPr/>
        </p:nvSpPr>
        <p:spPr>
          <a:xfrm>
            <a:off x="445770" y="1663798"/>
            <a:ext cx="3941720" cy="3056792"/>
          </a:xfrm>
          <a:prstGeom prst="roundRect">
            <a:avLst>
              <a:gd name="adj" fmla="val 5694"/>
            </a:avLst>
          </a:prstGeom>
          <a:solidFill>
            <a:schemeClr val="bg1"/>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椭圆 15"/>
          <p:cNvSpPr/>
          <p:nvPr/>
        </p:nvSpPr>
        <p:spPr>
          <a:xfrm>
            <a:off x="2056678" y="1331826"/>
            <a:ext cx="573620" cy="573619"/>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椭圆 18"/>
          <p:cNvSpPr/>
          <p:nvPr/>
        </p:nvSpPr>
        <p:spPr>
          <a:xfrm>
            <a:off x="6340188" y="1331826"/>
            <a:ext cx="573620" cy="57361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1"/>
          <p:cNvSpPr/>
          <p:nvPr/>
        </p:nvSpPr>
        <p:spPr>
          <a:xfrm>
            <a:off x="6515787" y="1482357"/>
            <a:ext cx="250773" cy="250395"/>
          </a:xfrm>
          <a:custGeom>
            <a:avLst/>
            <a:gdLst>
              <a:gd name="T0" fmla="*/ 6597 w 6827"/>
              <a:gd name="T1" fmla="*/ 449 h 6827"/>
              <a:gd name="T2" fmla="*/ 6377 w 6827"/>
              <a:gd name="T3" fmla="*/ 449 h 6827"/>
              <a:gd name="T4" fmla="*/ 6377 w 6827"/>
              <a:gd name="T5" fmla="*/ 230 h 6827"/>
              <a:gd name="T6" fmla="*/ 6148 w 6827"/>
              <a:gd name="T7" fmla="*/ 0 h 6827"/>
              <a:gd name="T8" fmla="*/ 5918 w 6827"/>
              <a:gd name="T9" fmla="*/ 230 h 6827"/>
              <a:gd name="T10" fmla="*/ 5918 w 6827"/>
              <a:gd name="T11" fmla="*/ 584 h 6827"/>
              <a:gd name="T12" fmla="*/ 5877 w 6827"/>
              <a:gd name="T13" fmla="*/ 625 h 6827"/>
              <a:gd name="T14" fmla="*/ 5665 w 6827"/>
              <a:gd name="T15" fmla="*/ 483 h 6827"/>
              <a:gd name="T16" fmla="*/ 5435 w 6827"/>
              <a:gd name="T17" fmla="*/ 713 h 6827"/>
              <a:gd name="T18" fmla="*/ 5435 w 6827"/>
              <a:gd name="T19" fmla="*/ 1067 h 6827"/>
              <a:gd name="T20" fmla="*/ 5260 w 6827"/>
              <a:gd name="T21" fmla="*/ 1242 h 6827"/>
              <a:gd name="T22" fmla="*/ 3180 w 6827"/>
              <a:gd name="T23" fmla="*/ 466 h 6827"/>
              <a:gd name="T24" fmla="*/ 0 w 6827"/>
              <a:gd name="T25" fmla="*/ 3646 h 6827"/>
              <a:gd name="T26" fmla="*/ 970 w 6827"/>
              <a:gd name="T27" fmla="*/ 5931 h 6827"/>
              <a:gd name="T28" fmla="*/ 465 w 6827"/>
              <a:gd name="T29" fmla="*/ 6317 h 6827"/>
              <a:gd name="T30" fmla="*/ 422 w 6827"/>
              <a:gd name="T31" fmla="*/ 6639 h 6827"/>
              <a:gd name="T32" fmla="*/ 604 w 6827"/>
              <a:gd name="T33" fmla="*/ 6729 h 6827"/>
              <a:gd name="T34" fmla="*/ 744 w 6827"/>
              <a:gd name="T35" fmla="*/ 6682 h 6827"/>
              <a:gd name="T36" fmla="*/ 1332 w 6827"/>
              <a:gd name="T37" fmla="*/ 6233 h 6827"/>
              <a:gd name="T38" fmla="*/ 3180 w 6827"/>
              <a:gd name="T39" fmla="*/ 6827 h 6827"/>
              <a:gd name="T40" fmla="*/ 5029 w 6827"/>
              <a:gd name="T41" fmla="*/ 6233 h 6827"/>
              <a:gd name="T42" fmla="*/ 5617 w 6827"/>
              <a:gd name="T43" fmla="*/ 6682 h 6827"/>
              <a:gd name="T44" fmla="*/ 5756 w 6827"/>
              <a:gd name="T45" fmla="*/ 6729 h 6827"/>
              <a:gd name="T46" fmla="*/ 5939 w 6827"/>
              <a:gd name="T47" fmla="*/ 6639 h 6827"/>
              <a:gd name="T48" fmla="*/ 5896 w 6827"/>
              <a:gd name="T49" fmla="*/ 6317 h 6827"/>
              <a:gd name="T50" fmla="*/ 5390 w 6827"/>
              <a:gd name="T51" fmla="*/ 5931 h 6827"/>
              <a:gd name="T52" fmla="*/ 6361 w 6827"/>
              <a:gd name="T53" fmla="*/ 3646 h 6827"/>
              <a:gd name="T54" fmla="*/ 5585 w 6827"/>
              <a:gd name="T55" fmla="*/ 1567 h 6827"/>
              <a:gd name="T56" fmla="*/ 5760 w 6827"/>
              <a:gd name="T57" fmla="*/ 1391 h 6827"/>
              <a:gd name="T58" fmla="*/ 6114 w 6827"/>
              <a:gd name="T59" fmla="*/ 1391 h 6827"/>
              <a:gd name="T60" fmla="*/ 6344 w 6827"/>
              <a:gd name="T61" fmla="*/ 1162 h 6827"/>
              <a:gd name="T62" fmla="*/ 6202 w 6827"/>
              <a:gd name="T63" fmla="*/ 950 h 6827"/>
              <a:gd name="T64" fmla="*/ 6243 w 6827"/>
              <a:gd name="T65" fmla="*/ 908 h 6827"/>
              <a:gd name="T66" fmla="*/ 6597 w 6827"/>
              <a:gd name="T67" fmla="*/ 908 h 6827"/>
              <a:gd name="T68" fmla="*/ 6827 w 6827"/>
              <a:gd name="T69" fmla="*/ 679 h 6827"/>
              <a:gd name="T70" fmla="*/ 6597 w 6827"/>
              <a:gd name="T71" fmla="*/ 449 h 6827"/>
              <a:gd name="T72" fmla="*/ 5901 w 6827"/>
              <a:gd name="T73" fmla="*/ 3646 h 6827"/>
              <a:gd name="T74" fmla="*/ 3180 w 6827"/>
              <a:gd name="T75" fmla="*/ 6367 h 6827"/>
              <a:gd name="T76" fmla="*/ 459 w 6827"/>
              <a:gd name="T77" fmla="*/ 3646 h 6827"/>
              <a:gd name="T78" fmla="*/ 3180 w 6827"/>
              <a:gd name="T79" fmla="*/ 925 h 6827"/>
              <a:gd name="T80" fmla="*/ 4934 w 6827"/>
              <a:gd name="T81" fmla="*/ 1568 h 6827"/>
              <a:gd name="T82" fmla="*/ 4358 w 6827"/>
              <a:gd name="T83" fmla="*/ 2144 h 6827"/>
              <a:gd name="T84" fmla="*/ 3180 w 6827"/>
              <a:gd name="T85" fmla="*/ 1736 h 6827"/>
              <a:gd name="T86" fmla="*/ 1270 w 6827"/>
              <a:gd name="T87" fmla="*/ 3646 h 6827"/>
              <a:gd name="T88" fmla="*/ 3180 w 6827"/>
              <a:gd name="T89" fmla="*/ 5556 h 6827"/>
              <a:gd name="T90" fmla="*/ 5090 w 6827"/>
              <a:gd name="T91" fmla="*/ 3646 h 6827"/>
              <a:gd name="T92" fmla="*/ 4683 w 6827"/>
              <a:gd name="T93" fmla="*/ 2468 h 6827"/>
              <a:gd name="T94" fmla="*/ 5259 w 6827"/>
              <a:gd name="T95" fmla="*/ 1892 h 6827"/>
              <a:gd name="T96" fmla="*/ 5901 w 6827"/>
              <a:gd name="T97" fmla="*/ 3646 h 6827"/>
              <a:gd name="T98" fmla="*/ 3180 w 6827"/>
              <a:gd name="T99" fmla="*/ 4259 h 6827"/>
              <a:gd name="T100" fmla="*/ 3793 w 6827"/>
              <a:gd name="T101" fmla="*/ 3646 h 6827"/>
              <a:gd name="T102" fmla="*/ 3744 w 6827"/>
              <a:gd name="T103" fmla="*/ 3407 h 6827"/>
              <a:gd name="T104" fmla="*/ 4355 w 6827"/>
              <a:gd name="T105" fmla="*/ 2796 h 6827"/>
              <a:gd name="T106" fmla="*/ 4631 w 6827"/>
              <a:gd name="T107" fmla="*/ 3646 h 6827"/>
              <a:gd name="T108" fmla="*/ 3180 w 6827"/>
              <a:gd name="T109" fmla="*/ 5097 h 6827"/>
              <a:gd name="T110" fmla="*/ 1730 w 6827"/>
              <a:gd name="T111" fmla="*/ 3646 h 6827"/>
              <a:gd name="T112" fmla="*/ 3180 w 6827"/>
              <a:gd name="T113" fmla="*/ 2196 h 6827"/>
              <a:gd name="T114" fmla="*/ 4030 w 6827"/>
              <a:gd name="T115" fmla="*/ 2471 h 6827"/>
              <a:gd name="T116" fmla="*/ 3419 w 6827"/>
              <a:gd name="T117" fmla="*/ 3083 h 6827"/>
              <a:gd name="T118" fmla="*/ 3180 w 6827"/>
              <a:gd name="T119" fmla="*/ 3034 h 6827"/>
              <a:gd name="T120" fmla="*/ 2568 w 6827"/>
              <a:gd name="T121" fmla="*/ 3646 h 6827"/>
              <a:gd name="T122" fmla="*/ 3180 w 6827"/>
              <a:gd name="T123" fmla="*/ 425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27" h="6827">
                <a:moveTo>
                  <a:pt x="6597" y="449"/>
                </a:moveTo>
                <a:lnTo>
                  <a:pt x="6377" y="449"/>
                </a:lnTo>
                <a:lnTo>
                  <a:pt x="6377" y="230"/>
                </a:lnTo>
                <a:cubicBezTo>
                  <a:pt x="6377" y="103"/>
                  <a:pt x="6275" y="0"/>
                  <a:pt x="6148" y="0"/>
                </a:cubicBezTo>
                <a:cubicBezTo>
                  <a:pt x="6021" y="0"/>
                  <a:pt x="5918" y="103"/>
                  <a:pt x="5918" y="230"/>
                </a:cubicBezTo>
                <a:lnTo>
                  <a:pt x="5918" y="584"/>
                </a:lnTo>
                <a:lnTo>
                  <a:pt x="5877" y="625"/>
                </a:lnTo>
                <a:cubicBezTo>
                  <a:pt x="5843" y="542"/>
                  <a:pt x="5761" y="483"/>
                  <a:pt x="5665" y="483"/>
                </a:cubicBezTo>
                <a:cubicBezTo>
                  <a:pt x="5538" y="483"/>
                  <a:pt x="5435" y="586"/>
                  <a:pt x="5435" y="713"/>
                </a:cubicBezTo>
                <a:lnTo>
                  <a:pt x="5435" y="1067"/>
                </a:lnTo>
                <a:lnTo>
                  <a:pt x="5260" y="1242"/>
                </a:lnTo>
                <a:cubicBezTo>
                  <a:pt x="4702" y="759"/>
                  <a:pt x="3975" y="466"/>
                  <a:pt x="3180" y="466"/>
                </a:cubicBezTo>
                <a:cubicBezTo>
                  <a:pt x="1427" y="466"/>
                  <a:pt x="0" y="1893"/>
                  <a:pt x="0" y="3646"/>
                </a:cubicBezTo>
                <a:cubicBezTo>
                  <a:pt x="0" y="4542"/>
                  <a:pt x="372" y="5352"/>
                  <a:pt x="970" y="5931"/>
                </a:cubicBezTo>
                <a:lnTo>
                  <a:pt x="465" y="6317"/>
                </a:lnTo>
                <a:cubicBezTo>
                  <a:pt x="364" y="6394"/>
                  <a:pt x="345" y="6538"/>
                  <a:pt x="422" y="6639"/>
                </a:cubicBezTo>
                <a:cubicBezTo>
                  <a:pt x="467" y="6698"/>
                  <a:pt x="535" y="6729"/>
                  <a:pt x="604" y="6729"/>
                </a:cubicBezTo>
                <a:cubicBezTo>
                  <a:pt x="653" y="6729"/>
                  <a:pt x="702" y="6714"/>
                  <a:pt x="744" y="6682"/>
                </a:cubicBezTo>
                <a:lnTo>
                  <a:pt x="1332" y="6233"/>
                </a:lnTo>
                <a:cubicBezTo>
                  <a:pt x="1853" y="6606"/>
                  <a:pt x="2491" y="6827"/>
                  <a:pt x="3180" y="6827"/>
                </a:cubicBezTo>
                <a:cubicBezTo>
                  <a:pt x="3869" y="6827"/>
                  <a:pt x="4508" y="6606"/>
                  <a:pt x="5029" y="6233"/>
                </a:cubicBezTo>
                <a:lnTo>
                  <a:pt x="5617" y="6682"/>
                </a:lnTo>
                <a:cubicBezTo>
                  <a:pt x="5659" y="6714"/>
                  <a:pt x="5708" y="6729"/>
                  <a:pt x="5756" y="6729"/>
                </a:cubicBezTo>
                <a:cubicBezTo>
                  <a:pt x="5825" y="6729"/>
                  <a:pt x="5894" y="6698"/>
                  <a:pt x="5939" y="6639"/>
                </a:cubicBezTo>
                <a:cubicBezTo>
                  <a:pt x="6016" y="6538"/>
                  <a:pt x="5997" y="6394"/>
                  <a:pt x="5896" y="6317"/>
                </a:cubicBezTo>
                <a:lnTo>
                  <a:pt x="5390" y="5931"/>
                </a:lnTo>
                <a:cubicBezTo>
                  <a:pt x="5988" y="5352"/>
                  <a:pt x="6361" y="4542"/>
                  <a:pt x="6361" y="3646"/>
                </a:cubicBezTo>
                <a:cubicBezTo>
                  <a:pt x="6361" y="2852"/>
                  <a:pt x="6068" y="2125"/>
                  <a:pt x="5585" y="1567"/>
                </a:cubicBezTo>
                <a:lnTo>
                  <a:pt x="5760" y="1391"/>
                </a:lnTo>
                <a:lnTo>
                  <a:pt x="6114" y="1391"/>
                </a:lnTo>
                <a:cubicBezTo>
                  <a:pt x="6241" y="1391"/>
                  <a:pt x="6344" y="1289"/>
                  <a:pt x="6344" y="1162"/>
                </a:cubicBezTo>
                <a:cubicBezTo>
                  <a:pt x="6344" y="1066"/>
                  <a:pt x="6285" y="984"/>
                  <a:pt x="6202" y="950"/>
                </a:cubicBezTo>
                <a:lnTo>
                  <a:pt x="6243" y="908"/>
                </a:lnTo>
                <a:lnTo>
                  <a:pt x="6597" y="908"/>
                </a:lnTo>
                <a:cubicBezTo>
                  <a:pt x="6724" y="908"/>
                  <a:pt x="6827" y="806"/>
                  <a:pt x="6827" y="679"/>
                </a:cubicBezTo>
                <a:cubicBezTo>
                  <a:pt x="6827" y="552"/>
                  <a:pt x="6724" y="449"/>
                  <a:pt x="6597" y="449"/>
                </a:cubicBezTo>
                <a:close/>
                <a:moveTo>
                  <a:pt x="5901" y="3646"/>
                </a:moveTo>
                <a:cubicBezTo>
                  <a:pt x="5901" y="5147"/>
                  <a:pt x="4681" y="6367"/>
                  <a:pt x="3180" y="6367"/>
                </a:cubicBezTo>
                <a:cubicBezTo>
                  <a:pt x="1680" y="6367"/>
                  <a:pt x="459" y="5147"/>
                  <a:pt x="459" y="3646"/>
                </a:cubicBezTo>
                <a:cubicBezTo>
                  <a:pt x="459" y="2146"/>
                  <a:pt x="1680" y="925"/>
                  <a:pt x="3180" y="925"/>
                </a:cubicBezTo>
                <a:cubicBezTo>
                  <a:pt x="3848" y="925"/>
                  <a:pt x="4460" y="1167"/>
                  <a:pt x="4934" y="1568"/>
                </a:cubicBezTo>
                <a:lnTo>
                  <a:pt x="4358" y="2144"/>
                </a:lnTo>
                <a:cubicBezTo>
                  <a:pt x="4033" y="1889"/>
                  <a:pt x="3624" y="1736"/>
                  <a:pt x="3180" y="1736"/>
                </a:cubicBezTo>
                <a:cubicBezTo>
                  <a:pt x="2127" y="1736"/>
                  <a:pt x="1270" y="2593"/>
                  <a:pt x="1270" y="3646"/>
                </a:cubicBezTo>
                <a:cubicBezTo>
                  <a:pt x="1270" y="4700"/>
                  <a:pt x="2127" y="5556"/>
                  <a:pt x="3180" y="5556"/>
                </a:cubicBezTo>
                <a:cubicBezTo>
                  <a:pt x="4234" y="5556"/>
                  <a:pt x="5090" y="4700"/>
                  <a:pt x="5090" y="3646"/>
                </a:cubicBezTo>
                <a:cubicBezTo>
                  <a:pt x="5090" y="3202"/>
                  <a:pt x="4938" y="2793"/>
                  <a:pt x="4683" y="2468"/>
                </a:cubicBezTo>
                <a:lnTo>
                  <a:pt x="5259" y="1892"/>
                </a:lnTo>
                <a:cubicBezTo>
                  <a:pt x="5659" y="2366"/>
                  <a:pt x="5901" y="2979"/>
                  <a:pt x="5901" y="3646"/>
                </a:cubicBezTo>
                <a:close/>
                <a:moveTo>
                  <a:pt x="3180" y="4259"/>
                </a:moveTo>
                <a:cubicBezTo>
                  <a:pt x="3518" y="4259"/>
                  <a:pt x="3793" y="3984"/>
                  <a:pt x="3793" y="3646"/>
                </a:cubicBezTo>
                <a:cubicBezTo>
                  <a:pt x="3793" y="3562"/>
                  <a:pt x="3775" y="3481"/>
                  <a:pt x="3744" y="3407"/>
                </a:cubicBezTo>
                <a:lnTo>
                  <a:pt x="4355" y="2796"/>
                </a:lnTo>
                <a:cubicBezTo>
                  <a:pt x="4529" y="3035"/>
                  <a:pt x="4631" y="3329"/>
                  <a:pt x="4631" y="3646"/>
                </a:cubicBezTo>
                <a:cubicBezTo>
                  <a:pt x="4631" y="4446"/>
                  <a:pt x="3980" y="5097"/>
                  <a:pt x="3180" y="5097"/>
                </a:cubicBezTo>
                <a:cubicBezTo>
                  <a:pt x="2380" y="5097"/>
                  <a:pt x="1730" y="4446"/>
                  <a:pt x="1730" y="3646"/>
                </a:cubicBezTo>
                <a:cubicBezTo>
                  <a:pt x="1730" y="2846"/>
                  <a:pt x="2380" y="2196"/>
                  <a:pt x="3180" y="2196"/>
                </a:cubicBezTo>
                <a:cubicBezTo>
                  <a:pt x="3498" y="2196"/>
                  <a:pt x="3791" y="2298"/>
                  <a:pt x="4030" y="2471"/>
                </a:cubicBezTo>
                <a:lnTo>
                  <a:pt x="3419" y="3083"/>
                </a:lnTo>
                <a:cubicBezTo>
                  <a:pt x="3346" y="3051"/>
                  <a:pt x="3265" y="3034"/>
                  <a:pt x="3180" y="3034"/>
                </a:cubicBezTo>
                <a:cubicBezTo>
                  <a:pt x="2843" y="3034"/>
                  <a:pt x="2568" y="3309"/>
                  <a:pt x="2568" y="3646"/>
                </a:cubicBezTo>
                <a:cubicBezTo>
                  <a:pt x="2568" y="3984"/>
                  <a:pt x="2843" y="4259"/>
                  <a:pt x="3180" y="4259"/>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椭圆 33"/>
          <p:cNvSpPr/>
          <p:nvPr/>
        </p:nvSpPr>
        <p:spPr>
          <a:xfrm>
            <a:off x="2261450" y="1466857"/>
            <a:ext cx="173517" cy="28562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1677850" y="836206"/>
            <a:ext cx="1514233" cy="438582"/>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zh-CN" altLang="en-US" sz="1600" dirty="0" smtClean="0">
                <a:latin typeface="+mn-ea"/>
              </a:rPr>
              <a:t>编写需求文档</a:t>
            </a:r>
            <a:endParaRPr lang="zh-CN" altLang="en-US" sz="1600" dirty="0">
              <a:latin typeface="+mn-ea"/>
            </a:endParaRPr>
          </a:p>
        </p:txBody>
      </p:sp>
      <p:sp>
        <p:nvSpPr>
          <p:cNvPr id="24" name="矩形 23"/>
          <p:cNvSpPr/>
          <p:nvPr/>
        </p:nvSpPr>
        <p:spPr>
          <a:xfrm>
            <a:off x="6267878" y="832456"/>
            <a:ext cx="1200420" cy="395108"/>
          </a:xfrm>
          <a:prstGeom prst="rect">
            <a:avLst/>
          </a:prstGeom>
        </p:spPr>
        <p:txBody>
          <a:bodyPr wrap="square" lIns="68580" tIns="34290" rIns="68580" bIns="34290">
            <a:spAutoFit/>
            <a:scene3d>
              <a:camera prst="orthographicFront"/>
              <a:lightRig rig="threePt" dir="t"/>
            </a:scene3d>
            <a:sp3d contourW="12700"/>
          </a:bodyPr>
          <a:lstStyle/>
          <a:p>
            <a:pPr algn="just">
              <a:lnSpc>
                <a:spcPct val="150000"/>
              </a:lnSpc>
            </a:pPr>
            <a:r>
              <a:rPr lang="en-US" altLang="zh-CN" sz="1600" dirty="0" smtClean="0">
                <a:latin typeface="+mn-ea"/>
              </a:rPr>
              <a:t>UI</a:t>
            </a:r>
            <a:r>
              <a:rPr lang="zh-CN" altLang="en-US" sz="1600" dirty="0" smtClean="0">
                <a:latin typeface="+mn-ea"/>
              </a:rPr>
              <a:t>设计</a:t>
            </a:r>
            <a:endParaRPr lang="zh-CN" altLang="en-US" sz="1600" dirty="0">
              <a:latin typeface="+mn-ea"/>
            </a:endParaRPr>
          </a:p>
        </p:txBody>
      </p:sp>
      <p:pic>
        <p:nvPicPr>
          <p:cNvPr id="25" name="图片 24">
            <a:extLst>
              <a:ext uri="{FF2B5EF4-FFF2-40B4-BE49-F238E27FC236}">
                <a16:creationId xmlns:a16="http://schemas.microsoft.com/office/drawing/2014/main" id="{2A41C638-52C7-C34B-BD54-69A25D3C1C74}"/>
              </a:ext>
            </a:extLst>
          </p:cNvPr>
          <p:cNvPicPr>
            <a:picLocks noChangeAspect="1"/>
          </p:cNvPicPr>
          <p:nvPr/>
        </p:nvPicPr>
        <p:blipFill>
          <a:blip r:embed="rId4"/>
          <a:stretch>
            <a:fillRect/>
          </a:stretch>
        </p:blipFill>
        <p:spPr>
          <a:xfrm>
            <a:off x="722000" y="1999108"/>
            <a:ext cx="3357276" cy="2404774"/>
          </a:xfrm>
          <a:prstGeom prst="rect">
            <a:avLst/>
          </a:prstGeom>
        </p:spPr>
      </p:pic>
    </p:spTree>
    <p:extLst>
      <p:ext uri="{BB962C8B-B14F-4D97-AF65-F5344CB8AC3E}">
        <p14:creationId xmlns:p14="http://schemas.microsoft.com/office/powerpoint/2010/main" val="115154366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7"/>
            <a:ext cx="3420184" cy="1171575"/>
            <a:chOff x="4546600" y="2349500"/>
            <a:chExt cx="4560245" cy="1562100"/>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朱繁敏</a:t>
              </a:r>
              <a:endParaRPr lang="zh-CN" altLang="en-US" sz="2700" dirty="0">
                <a:solidFill>
                  <a:schemeClr val="tx2">
                    <a:lumMod val="75000"/>
                    <a:lumOff val="25000"/>
                  </a:schemeClr>
                </a:solidFill>
              </a:endParaRPr>
            </a:p>
          </p:txBody>
        </p:sp>
        <p:sp>
          <p:nvSpPr>
            <p:cNvPr id="4" name="矩形 3"/>
            <p:cNvSpPr/>
            <p:nvPr/>
          </p:nvSpPr>
          <p:spPr>
            <a:xfrm>
              <a:off x="4839552" y="3279388"/>
              <a:ext cx="4267293"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smtClean="0">
                  <a:solidFill>
                    <a:schemeClr val="tx2">
                      <a:lumMod val="90000"/>
                      <a:lumOff val="10000"/>
                    </a:schemeClr>
                  </a:solidFill>
                </a:rPr>
                <a:t>项目经理</a:t>
              </a:r>
              <a:r>
                <a:rPr lang="en-US" altLang="zh-CN" sz="2000" b="1" dirty="0" smtClean="0">
                  <a:solidFill>
                    <a:schemeClr val="tx2">
                      <a:lumMod val="90000"/>
                      <a:lumOff val="10000"/>
                    </a:schemeClr>
                  </a:solidFill>
                </a:rPr>
                <a:t>+</a:t>
              </a:r>
              <a:r>
                <a:rPr lang="zh-CN" altLang="en-US" sz="2000" b="1" dirty="0" smtClean="0">
                  <a:solidFill>
                    <a:schemeClr val="tx2">
                      <a:lumMod val="90000"/>
                      <a:lumOff val="10000"/>
                    </a:schemeClr>
                  </a:solidFill>
                </a:rPr>
                <a:t>前端工程师</a:t>
              </a:r>
              <a:endParaRPr lang="zh-CN" altLang="en-US" sz="20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33812"/>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41517" y="964938"/>
            <a:ext cx="1666553" cy="368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6856298" y="964937"/>
            <a:ext cx="1666553" cy="368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2841517" y="4551160"/>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p:nvSpPr>
        <p:spPr>
          <a:xfrm>
            <a:off x="6856298" y="4547386"/>
            <a:ext cx="1666553" cy="10044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4" name="组合 13"/>
          <p:cNvGrpSpPr/>
          <p:nvPr/>
        </p:nvGrpSpPr>
        <p:grpSpPr>
          <a:xfrm>
            <a:off x="2752780" y="1482159"/>
            <a:ext cx="1836776" cy="1900415"/>
            <a:chOff x="2586861" y="1277564"/>
            <a:chExt cx="2449035" cy="2533891"/>
          </a:xfrm>
        </p:grpSpPr>
        <p:sp>
          <p:nvSpPr>
            <p:cNvPr id="15" name="TextBox 11"/>
            <p:cNvSpPr txBox="1"/>
            <p:nvPr/>
          </p:nvSpPr>
          <p:spPr>
            <a:xfrm>
              <a:off x="2867576" y="2637969"/>
              <a:ext cx="1882918" cy="1173486"/>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en-US" sz="1050" b="1" dirty="0" smtClean="0">
                  <a:solidFill>
                    <a:schemeClr val="bg1"/>
                  </a:solidFill>
                </a:rPr>
                <a:t>1.</a:t>
              </a:r>
              <a:r>
                <a:rPr lang="zh-CN" altLang="en-US" sz="1050" b="1" dirty="0" smtClean="0">
                  <a:solidFill>
                    <a:schemeClr val="bg1"/>
                  </a:solidFill>
                </a:rPr>
                <a:t>对好友的关注和取消</a:t>
              </a:r>
              <a:endParaRPr lang="en-US" altLang="zh-CN" sz="1050" b="1" dirty="0" smtClean="0">
                <a:solidFill>
                  <a:schemeClr val="bg1"/>
                </a:solidFill>
              </a:endParaRPr>
            </a:p>
            <a:p>
              <a:pPr algn="ctr">
                <a:lnSpc>
                  <a:spcPct val="300000"/>
                </a:lnSpc>
              </a:pPr>
              <a:r>
                <a:rPr lang="en-US" sz="1050" b="1" dirty="0" smtClean="0">
                  <a:solidFill>
                    <a:schemeClr val="bg1"/>
                  </a:solidFill>
                </a:rPr>
                <a:t>2.</a:t>
              </a:r>
              <a:r>
                <a:rPr lang="zh-CN" altLang="en-US" sz="1050" b="1" dirty="0" smtClean="0">
                  <a:solidFill>
                    <a:schemeClr val="bg1"/>
                  </a:solidFill>
                </a:rPr>
                <a:t>任务状态的变化</a:t>
              </a:r>
              <a:endParaRPr lang="en-US" sz="1050" b="1" dirty="0">
                <a:solidFill>
                  <a:schemeClr val="bg1"/>
                </a:solidFill>
              </a:endParaRPr>
            </a:p>
          </p:txBody>
        </p:sp>
        <p:sp>
          <p:nvSpPr>
            <p:cNvPr id="16" name="TextBox 11"/>
            <p:cNvSpPr txBox="1"/>
            <p:nvPr/>
          </p:nvSpPr>
          <p:spPr>
            <a:xfrm>
              <a:off x="2586861" y="1277564"/>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任务详情页面</a:t>
              </a:r>
              <a:endParaRPr lang="en-US" b="1" dirty="0">
                <a:solidFill>
                  <a:schemeClr val="bg1"/>
                </a:solidFill>
              </a:endParaRPr>
            </a:p>
          </p:txBody>
        </p:sp>
      </p:grpSp>
      <p:grpSp>
        <p:nvGrpSpPr>
          <p:cNvPr id="17" name="组合 16"/>
          <p:cNvGrpSpPr/>
          <p:nvPr/>
        </p:nvGrpSpPr>
        <p:grpSpPr>
          <a:xfrm>
            <a:off x="6761803" y="1482158"/>
            <a:ext cx="1836776" cy="1460359"/>
            <a:chOff x="2283615" y="789995"/>
            <a:chExt cx="2449035" cy="1947147"/>
          </a:xfrm>
        </p:grpSpPr>
        <p:sp>
          <p:nvSpPr>
            <p:cNvPr id="18" name="TextBox 11"/>
            <p:cNvSpPr txBox="1"/>
            <p:nvPr/>
          </p:nvSpPr>
          <p:spPr>
            <a:xfrm>
              <a:off x="2579184" y="2209988"/>
              <a:ext cx="1882918" cy="527154"/>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sz="1050" b="1" dirty="0" smtClean="0">
                  <a:solidFill>
                    <a:schemeClr val="bg1"/>
                  </a:solidFill>
                </a:rPr>
                <a:t>自动获取系统消息</a:t>
              </a:r>
              <a:endParaRPr lang="en-US" sz="1050" b="1" dirty="0">
                <a:solidFill>
                  <a:schemeClr val="bg1"/>
                </a:solidFill>
              </a:endParaRPr>
            </a:p>
          </p:txBody>
        </p:sp>
        <p:sp>
          <p:nvSpPr>
            <p:cNvPr id="19" name="TextBox 11"/>
            <p:cNvSpPr txBox="1"/>
            <p:nvPr/>
          </p:nvSpPr>
          <p:spPr>
            <a:xfrm>
              <a:off x="2283615" y="789995"/>
              <a:ext cx="2449035" cy="702757"/>
            </a:xfrm>
            <a:prstGeom prst="rect">
              <a:avLst/>
            </a:prstGeom>
            <a:noFill/>
          </p:spPr>
          <p:txBody>
            <a:bodyPr wrap="square" lIns="0" tIns="0" rIns="0" bIns="0" rtlCol="0">
              <a:spAutoFit/>
              <a:scene3d>
                <a:camera prst="orthographicFront"/>
                <a:lightRig rig="threePt" dir="t"/>
              </a:scene3d>
              <a:sp3d contourW="12700"/>
            </a:bodyPr>
            <a:lstStyle/>
            <a:p>
              <a:pPr algn="ctr">
                <a:lnSpc>
                  <a:spcPct val="300000"/>
                </a:lnSpc>
              </a:pPr>
              <a:r>
                <a:rPr lang="zh-CN" altLang="en-US" b="1" dirty="0" smtClean="0">
                  <a:solidFill>
                    <a:schemeClr val="bg1"/>
                  </a:solidFill>
                </a:rPr>
                <a:t>消息页面</a:t>
              </a:r>
              <a:endParaRPr lang="en-US" b="1" dirty="0">
                <a:solidFill>
                  <a:schemeClr val="bg1"/>
                </a:solidFill>
              </a:endParaRPr>
            </a:p>
          </p:txBody>
        </p:sp>
      </p:grpSp>
      <p:sp>
        <p:nvSpPr>
          <p:cNvPr id="24" name="矩形 23"/>
          <p:cNvSpPr/>
          <p:nvPr/>
        </p:nvSpPr>
        <p:spPr>
          <a:xfrm>
            <a:off x="296314" y="229309"/>
            <a:ext cx="2341416" cy="567848"/>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主要负责部分</a:t>
            </a:r>
            <a:endParaRPr lang="zh-CN" altLang="en-US" sz="2700" b="1" dirty="0">
              <a:solidFill>
                <a:schemeClr val="tx2">
                  <a:lumMod val="90000"/>
                  <a:lumOff val="10000"/>
                </a:schemeClr>
              </a:solidFill>
            </a:endParaRPr>
          </a:p>
        </p:txBody>
      </p:sp>
      <p:pic>
        <p:nvPicPr>
          <p:cNvPr id="21" name="图片 20"/>
          <p:cNvPicPr>
            <a:picLocks/>
          </p:cNvPicPr>
          <p:nvPr/>
        </p:nvPicPr>
        <p:blipFill>
          <a:blip r:embed="rId3"/>
          <a:stretch>
            <a:fillRect/>
          </a:stretch>
        </p:blipFill>
        <p:spPr>
          <a:xfrm>
            <a:off x="800960" y="964939"/>
            <a:ext cx="1731509" cy="3682889"/>
          </a:xfrm>
          <a:prstGeom prst="rect">
            <a:avLst/>
          </a:prstGeom>
        </p:spPr>
      </p:pic>
      <p:pic>
        <p:nvPicPr>
          <p:cNvPr id="26" name="图片 25"/>
          <p:cNvPicPr>
            <a:picLocks/>
          </p:cNvPicPr>
          <p:nvPr/>
        </p:nvPicPr>
        <p:blipFill>
          <a:blip r:embed="rId4"/>
          <a:stretch>
            <a:fillRect/>
          </a:stretch>
        </p:blipFill>
        <p:spPr>
          <a:xfrm>
            <a:off x="4806352" y="964938"/>
            <a:ext cx="1751664" cy="3725758"/>
          </a:xfrm>
          <a:prstGeom prst="rect">
            <a:avLst/>
          </a:prstGeom>
        </p:spPr>
      </p:pic>
    </p:spTree>
    <p:extLst>
      <p:ext uri="{BB962C8B-B14F-4D97-AF65-F5344CB8AC3E}">
        <p14:creationId xmlns:p14="http://schemas.microsoft.com/office/powerpoint/2010/main" val="40557423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298564" y="229309"/>
            <a:ext cx="1997162" cy="524887"/>
          </a:xfrm>
          <a:prstGeom prst="rect">
            <a:avLst/>
          </a:prstGeom>
        </p:spPr>
        <p:txBody>
          <a:bodyPr wrap="square" lIns="68580" tIns="34290" rIns="68580" bIns="34290">
            <a:spAutoFit/>
            <a:scene3d>
              <a:camera prst="orthographicFront"/>
              <a:lightRig rig="threePt" dir="t"/>
            </a:scene3d>
            <a:sp3d contourW="12700"/>
          </a:bodyPr>
          <a:lstStyle/>
          <a:p>
            <a:pPr>
              <a:lnSpc>
                <a:spcPct val="120000"/>
              </a:lnSpc>
            </a:pPr>
            <a:r>
              <a:rPr lang="zh-CN" altLang="en-US" sz="2700" b="1" dirty="0" smtClean="0">
                <a:solidFill>
                  <a:schemeClr val="tx2">
                    <a:lumMod val="90000"/>
                    <a:lumOff val="10000"/>
                  </a:schemeClr>
                </a:solidFill>
              </a:rPr>
              <a:t>个人感悟</a:t>
            </a:r>
            <a:endParaRPr lang="zh-CN" altLang="en-US" sz="2700" b="1" dirty="0">
              <a:solidFill>
                <a:schemeClr val="tx2">
                  <a:lumMod val="90000"/>
                  <a:lumOff val="10000"/>
                </a:schemeClr>
              </a:solidFill>
            </a:endParaRPr>
          </a:p>
        </p:txBody>
      </p:sp>
      <p:sp>
        <p:nvSpPr>
          <p:cNvPr id="40" name="矩形 39"/>
          <p:cNvSpPr/>
          <p:nvPr/>
        </p:nvSpPr>
        <p:spPr>
          <a:xfrm>
            <a:off x="5009979" y="1820927"/>
            <a:ext cx="3583951" cy="1754326"/>
          </a:xfrm>
          <a:prstGeom prst="rect">
            <a:avLst/>
          </a:prstGeom>
        </p:spPr>
        <p:txBody>
          <a:bodyPr wrap="square">
            <a:spAutoFit/>
          </a:bodyPr>
          <a:lstStyle/>
          <a:p>
            <a:pPr marL="342900" indent="-342900">
              <a:lnSpc>
                <a:spcPct val="300000"/>
              </a:lnSpc>
              <a:buFont typeface="Wingdings" panose="05000000000000000000" pitchFamily="2" charset="2"/>
              <a:buChar char="n"/>
            </a:pPr>
            <a:r>
              <a:rPr lang="zh-CN" altLang="en-US" sz="1800" b="1" dirty="0" smtClean="0">
                <a:solidFill>
                  <a:schemeClr val="accent5">
                    <a:lumMod val="50000"/>
                  </a:schemeClr>
                </a:solidFill>
              </a:rPr>
              <a:t>团队</a:t>
            </a:r>
            <a:r>
              <a:rPr lang="zh-CN" altLang="en-US" sz="1800" b="1" dirty="0">
                <a:solidFill>
                  <a:schemeClr val="accent5">
                    <a:lumMod val="50000"/>
                  </a:schemeClr>
                </a:solidFill>
              </a:rPr>
              <a:t>交流的重要性</a:t>
            </a:r>
            <a:endParaRPr lang="zh-CN-#Hans" altLang="zh-CN" sz="1800" b="1" dirty="0">
              <a:solidFill>
                <a:schemeClr val="accent5">
                  <a:lumMod val="50000"/>
                </a:schemeClr>
              </a:solidFill>
            </a:endParaRPr>
          </a:p>
          <a:p>
            <a:pPr marL="285750" indent="-285750">
              <a:lnSpc>
                <a:spcPct val="300000"/>
              </a:lnSpc>
              <a:buFont typeface="Wingdings" panose="05000000000000000000" pitchFamily="2" charset="2"/>
              <a:buChar char="n"/>
            </a:pPr>
            <a:r>
              <a:rPr lang="zh-CN" altLang="en-US" sz="1800" b="1" dirty="0" smtClean="0">
                <a:solidFill>
                  <a:schemeClr val="accent5">
                    <a:lumMod val="50000"/>
                  </a:schemeClr>
                </a:solidFill>
              </a:rPr>
              <a:t>贯彻</a:t>
            </a:r>
            <a:r>
              <a:rPr lang="zh-CN" altLang="en-US" sz="1800" b="1" dirty="0">
                <a:solidFill>
                  <a:schemeClr val="accent5">
                    <a:lumMod val="50000"/>
                  </a:schemeClr>
                </a:solidFill>
              </a:rPr>
              <a:t>落实计划的执行力</a:t>
            </a:r>
            <a:endParaRPr lang="zh-CN-#Hans" altLang="zh-CN" sz="1800" b="1" dirty="0">
              <a:solidFill>
                <a:schemeClr val="accent5">
                  <a:lumMod val="50000"/>
                </a:schemeClr>
              </a:solidFill>
            </a:endParaRPr>
          </a:p>
        </p:txBody>
      </p:sp>
      <p:pic>
        <p:nvPicPr>
          <p:cNvPr id="42" name="图片占位符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468423" y="1455484"/>
            <a:ext cx="3972949" cy="2829393"/>
          </a:xfrm>
        </p:spPr>
      </p:pic>
    </p:spTree>
    <p:extLst>
      <p:ext uri="{BB962C8B-B14F-4D97-AF65-F5344CB8AC3E}">
        <p14:creationId xmlns:p14="http://schemas.microsoft.com/office/powerpoint/2010/main" val="2734640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1"/>
        </a:solidFill>
        <a:effectLst/>
      </p:bgPr>
    </p:bg>
    <p:spTree>
      <p:nvGrpSpPr>
        <p:cNvPr id="1" name=""/>
        <p:cNvGrpSpPr/>
        <p:nvPr/>
      </p:nvGrpSpPr>
      <p:grpSpPr>
        <a:xfrm>
          <a:off x="0" y="0"/>
          <a:ext cx="0" cy="0"/>
          <a:chOff x="0" y="0"/>
          <a:chExt cx="0" cy="0"/>
        </a:xfrm>
      </p:grpSpPr>
      <p:grpSp>
        <p:nvGrpSpPr>
          <p:cNvPr id="2" name="组合 1"/>
          <p:cNvGrpSpPr/>
          <p:nvPr/>
        </p:nvGrpSpPr>
        <p:grpSpPr>
          <a:xfrm>
            <a:off x="5518076" y="1999228"/>
            <a:ext cx="2676525" cy="1235004"/>
            <a:chOff x="4546600" y="2349500"/>
            <a:chExt cx="3568700" cy="1646672"/>
          </a:xfrm>
        </p:grpSpPr>
        <p:sp>
          <p:nvSpPr>
            <p:cNvPr id="3" name="矩形 2"/>
            <p:cNvSpPr/>
            <p:nvPr/>
          </p:nvSpPr>
          <p:spPr>
            <a:xfrm>
              <a:off x="4839552" y="2349500"/>
              <a:ext cx="3275748" cy="726781"/>
            </a:xfrm>
            <a:prstGeom prst="rect">
              <a:avLst/>
            </a:prstGeom>
          </p:spPr>
          <p:txBody>
            <a:bodyPr wrap="square">
              <a:spAutoFit/>
              <a:scene3d>
                <a:camera prst="orthographicFront"/>
                <a:lightRig rig="threePt" dir="t"/>
              </a:scene3d>
              <a:sp3d contourW="12700"/>
            </a:bodyPr>
            <a:lstStyle/>
            <a:p>
              <a:pPr>
                <a:lnSpc>
                  <a:spcPct val="120000"/>
                </a:lnSpc>
              </a:pPr>
              <a:r>
                <a:rPr lang="zh-CN" altLang="en-US" sz="2700" dirty="0" smtClean="0">
                  <a:solidFill>
                    <a:schemeClr val="tx2">
                      <a:lumMod val="75000"/>
                      <a:lumOff val="25000"/>
                    </a:schemeClr>
                  </a:solidFill>
                </a:rPr>
                <a:t>麻俊特</a:t>
              </a:r>
              <a:endParaRPr lang="zh-CN" altLang="en-US" sz="2700" dirty="0">
                <a:solidFill>
                  <a:schemeClr val="tx2">
                    <a:lumMod val="75000"/>
                    <a:lumOff val="25000"/>
                  </a:schemeClr>
                </a:solidFill>
              </a:endParaRPr>
            </a:p>
          </p:txBody>
        </p:sp>
        <p:sp>
          <p:nvSpPr>
            <p:cNvPr id="4" name="矩形 3"/>
            <p:cNvSpPr/>
            <p:nvPr/>
          </p:nvSpPr>
          <p:spPr>
            <a:xfrm>
              <a:off x="4839552" y="3130549"/>
              <a:ext cx="3086433" cy="865623"/>
            </a:xfrm>
            <a:prstGeom prst="rect">
              <a:avLst/>
            </a:prstGeom>
          </p:spPr>
          <p:txBody>
            <a:bodyPr wrap="square">
              <a:spAutoFit/>
              <a:scene3d>
                <a:camera prst="orthographicFront"/>
                <a:lightRig rig="threePt" dir="t"/>
              </a:scene3d>
              <a:sp3d contourW="12700"/>
            </a:bodyPr>
            <a:lstStyle/>
            <a:p>
              <a:pPr>
                <a:lnSpc>
                  <a:spcPct val="120000"/>
                </a:lnSpc>
              </a:pPr>
              <a:r>
                <a:rPr lang="zh-CN" altLang="en-US" sz="3300" b="1" dirty="0" smtClean="0">
                  <a:solidFill>
                    <a:schemeClr val="tx2">
                      <a:lumMod val="90000"/>
                      <a:lumOff val="10000"/>
                    </a:schemeClr>
                  </a:solidFill>
                </a:rPr>
                <a:t>前端工程师</a:t>
              </a:r>
              <a:endParaRPr lang="zh-CN" altLang="en-US" sz="3300" b="1" dirty="0">
                <a:solidFill>
                  <a:schemeClr val="tx2">
                    <a:lumMod val="90000"/>
                    <a:lumOff val="10000"/>
                  </a:schemeClr>
                </a:solidFill>
              </a:endParaRPr>
            </a:p>
          </p:txBody>
        </p:sp>
        <p:cxnSp>
          <p:nvCxnSpPr>
            <p:cNvPr id="6" name="直接连接符 5"/>
            <p:cNvCxnSpPr/>
            <p:nvPr/>
          </p:nvCxnSpPr>
          <p:spPr>
            <a:xfrm>
              <a:off x="4546600" y="2349500"/>
              <a:ext cx="0" cy="156210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8" name="Picture 2" descr="E:\PPT改稿\商务\b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76" y="1009818"/>
            <a:ext cx="3989874" cy="3359944"/>
          </a:xfrm>
          <a:prstGeom prst="rect">
            <a:avLst/>
          </a:prstGeom>
          <a:noFill/>
          <a:effectLst>
            <a:outerShdw blurRad="50800" dist="38100" dir="2700000" algn="tl" rotWithShape="0">
              <a:prstClr val="black">
                <a:alpha val="27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452908"/>
      </p:ext>
    </p:extLst>
  </p:cSld>
  <p:clrMapOvr>
    <a:masterClrMapping/>
  </p:clrMapOvr>
  <mc:AlternateContent xmlns:mc="http://schemas.openxmlformats.org/markup-compatibility/2006" xmlns:p14="http://schemas.microsoft.com/office/powerpoint/2010/main">
    <mc:Choice Requires="p14">
      <p:transition spd="slow" p14:dur="1100" advTm="3000">
        <p14:switch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扁平化简约品牌推广商业计划书PPT模板"/>
</p:tagLst>
</file>

<file path=ppt/theme/theme1.xml><?xml version="1.0" encoding="utf-8"?>
<a:theme xmlns:a="http://schemas.openxmlformats.org/drawingml/2006/main" name="包图主题2">
  <a:themeElements>
    <a:clrScheme name="自定义 37">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包图主题2</Template>
  <TotalTime>1053</TotalTime>
  <Words>900</Words>
  <Application>Microsoft Office PowerPoint</Application>
  <PresentationFormat>全屏显示(16:9)</PresentationFormat>
  <Paragraphs>171</Paragraphs>
  <Slides>30</Slides>
  <Notes>30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宋体</vt:lpstr>
      <vt:lpstr>微软雅黑</vt:lpstr>
      <vt:lpstr>Arial</vt:lpstr>
      <vt:lpstr>Arial Rounded MT Bold</vt:lpstr>
      <vt:lpstr>Calibri</vt:lpstr>
      <vt:lpstr>Wingdings</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商务扁平化简约品牌推广商业计划书PPT模板</dc:title>
  <dc:creator>EiTin</dc:creator>
  <cp:lastModifiedBy>rockyli2@outlook.com</cp:lastModifiedBy>
  <cp:revision>134</cp:revision>
  <dcterms:created xsi:type="dcterms:W3CDTF">2017-09-14T02:23:06Z</dcterms:created>
  <dcterms:modified xsi:type="dcterms:W3CDTF">2018-12-27T11:47:06Z</dcterms:modified>
</cp:coreProperties>
</file>